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embeddings/oleObject47.bin" ContentType="application/vnd.openxmlformats-officedocument.oleObject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Default Extension="vml" ContentType="application/vnd.openxmlformats-officedocument.vmlDrawing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13.bin" ContentType="application/vnd.openxmlformats-officedocument.oleObject"/>
  <Override PartName="/ppt/embeddings/oleObject23.bin" ContentType="application/vnd.openxmlformats-officedocument.oleObject"/>
  <Override PartName="/ppt/embeddings/oleObject33.bin" ContentType="application/vnd.openxmlformats-officedocument.oleObject"/>
  <Override PartName="/ppt/notesSlides/notesSlide11.xml" ContentType="application/vnd.openxmlformats-officedocument.presentationml.notesSlide+xml"/>
  <Default Extension="jpeg" ContentType="image/jpeg"/>
  <Override PartName="/ppt/embeddings/oleObject42.bin" ContentType="application/vnd.openxmlformats-officedocument.oleObject"/>
  <Override PartName="/ppt/slides/slide13.xml" ContentType="application/vnd.openxmlformats-officedocument.presentationml.slide+xml"/>
  <Override PartName="/ppt/embeddings/oleObject7.bin" ContentType="application/vnd.openxmlformats-officedocument.oleObject"/>
  <Override PartName="/ppt/slides/slide23.xml" ContentType="application/vnd.openxmlformats-officedocument.presentationml.slide+xml"/>
  <Override PartName="/ppt/embeddings/oleObject19.bin" ContentType="application/vnd.openxmlformats-officedocument.oleObject"/>
  <Override PartName="/ppt/embeddings/oleObject52.bin" ContentType="application/vnd.openxmlformats-officedocument.oleObject"/>
  <Override PartName="/ppt/charts/chart6.xml" ContentType="application/vnd.openxmlformats-officedocument.drawingml.chart+xml"/>
  <Override PartName="/ppt/slides/slide32.xml" ContentType="application/vnd.openxmlformats-officedocument.presentationml.slide+xml"/>
  <Override PartName="/ppt/embeddings/oleObject29.bin" ContentType="application/vnd.openxmlformats-officedocument.oleObject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embeddings/oleObject38.bin" ContentType="application/vnd.openxmlformats-officedocument.oleObject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embeddings/oleObject48.bin" ContentType="application/vnd.openxmlformats-officedocument.oleObject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embeddings/oleObject14.bin" ContentType="application/vnd.openxmlformats-officedocument.oleObject"/>
  <Override PartName="/ppt/charts/chart1.xml" ContentType="application/vnd.openxmlformats-officedocument.drawingml.chart+xml"/>
  <Override PartName="/ppt/embeddings/oleObject24.bin" ContentType="application/vnd.openxmlformats-officedocument.oleObject"/>
  <Override PartName="/ppt/notesSlides/notesSlide8.xml" ContentType="application/vnd.openxmlformats-officedocument.presentationml.notesSlide+xml"/>
  <Override PartName="/ppt/embeddings/oleObject34.bin" ContentType="application/vnd.openxmlformats-officedocument.oleObject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embeddings/oleObject43.bin" ContentType="application/vnd.openxmlformats-officedocument.oleObject"/>
  <Override PartName="/ppt/embeddings/oleObject8.bin" ContentType="application/vnd.openxmlformats-officedocument.oleObject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embeddings/oleObject53.bin" ContentType="application/vnd.openxmlformats-officedocument.oleObject"/>
  <Override PartName="/ppt/charts/chart7.xml" ContentType="application/vnd.openxmlformats-officedocument.drawingml.chart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embeddings/oleObject39.bin" ContentType="application/vnd.openxmlformats-officedocument.oleObject"/>
  <Override PartName="/ppt/slides/slide43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52.xml" ContentType="application/vnd.openxmlformats-officedocument.presentationml.slide+xml"/>
  <Override PartName="/ppt/embeddings/oleObject49.bin" ContentType="application/vnd.openxmlformats-officedocument.oleObject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49.xml" ContentType="application/vnd.openxmlformats-officedocument.presentationml.slide+xml"/>
  <Override PartName="/ppt/embeddings/oleObject10.bin" ContentType="application/vnd.openxmlformats-officedocument.oleObject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embeddings/oleObject15.bin" ContentType="application/vnd.openxmlformats-officedocument.oleObject"/>
  <Override PartName="/ppt/charts/chart2.xml" ContentType="application/vnd.openxmlformats-officedocument.drawingml.chart+xml"/>
  <Override PartName="/ppt/embeddings/oleObject25.bin" ContentType="application/vnd.openxmlformats-officedocument.oleObject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35.bin" ContentType="application/vnd.openxmlformats-officedocument.oleObject"/>
  <Override PartName="/ppt/embeddings/oleObject44.bin" ContentType="application/vnd.openxmlformats-officedocument.oleObject"/>
  <Override PartName="/ppt/slides/slide15.xml" ContentType="application/vnd.openxmlformats-officedocument.presentationml.slide+xml"/>
  <Override PartName="/ppt/embeddings/oleObject9.bin" ContentType="application/vnd.openxmlformats-officedocument.oleObject"/>
  <Override PartName="/ppt/slides/slide25.xml" ContentType="application/vnd.openxmlformats-officedocument.presentationml.slide+xml"/>
  <Override PartName="/ppt/embeddings/oleObject54.bin" ContentType="application/vnd.openxmlformats-officedocument.oleObject"/>
  <Override PartName="/ppt/charts/chart8.xml" ContentType="application/vnd.openxmlformats-officedocument.drawingml.chart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embeddings/oleObject11.bin" ContentType="application/vnd.openxmlformats-officedocument.oleObject"/>
  <Override PartName="/ppt/slides/slide59.xml" ContentType="application/vnd.openxmlformats-officedocument.presentationml.slide+xml"/>
  <Override PartName="/ppt/embeddings/oleObject20.bin" ContentType="application/vnd.openxmlformats-officedocument.oleObject"/>
  <Override PartName="/ppt/embeddings/oleObject30.bin" ContentType="application/vnd.openxmlformats-officedocument.oleObject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embeddings/oleObject4.bin" ContentType="application/vnd.openxmlformats-officedocument.oleObject"/>
  <Override PartName="/ppt/embeddings/oleObject16.bin" ContentType="application/vnd.openxmlformats-officedocument.oleObject"/>
  <Override PartName="/ppt/slides/slide20.xml" ContentType="application/vnd.openxmlformats-officedocument.presentationml.slide+xml"/>
  <Override PartName="/ppt/charts/chart3.xml" ContentType="application/vnd.openxmlformats-officedocument.drawingml.chart+xml"/>
  <Override PartName="/ppt/embeddings/oleObject26.bin" ContentType="application/vnd.openxmlformats-officedocument.oleObject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embeddings/oleObject36.bin" ContentType="application/vnd.openxmlformats-officedocument.oleObject"/>
  <Override PartName="/ppt/notesSlides/notesSlide14.xml" ContentType="application/vnd.openxmlformats-officedocument.presentationml.notesSlide+xml"/>
  <Override PartName="/ppt/embeddings/oleObject45.bin" ContentType="application/vnd.openxmlformats-officedocument.oleObject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embeddings/Microsoft_Equation1.bin" ContentType="application/vnd.openxmlformats-officedocument.oleObject"/>
  <Default Extension="rels" ContentType="application/vnd.openxmlformats-package.relationships+xml"/>
  <Override PartName="/ppt/slides/slide26.xml" ContentType="application/vnd.openxmlformats-officedocument.presentationml.slide+xml"/>
  <Default Extension="wmf" ContentType="image/x-wmf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embeddings/oleObject12.bin" ContentType="application/vnd.openxmlformats-officedocument.oleObject"/>
  <Override PartName="/ppt/embeddings/oleObject21.bin" ContentType="application/vnd.openxmlformats-officedocument.oleObject"/>
  <Override PartName="/ppt/embeddings/oleObject31.bin" ContentType="application/vnd.openxmlformats-officedocument.oleObject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40.bin" ContentType="application/vnd.openxmlformats-officedocument.oleObject"/>
  <Override PartName="/ppt/slides/slide11.xml" ContentType="application/vnd.openxmlformats-officedocument.presentationml.slide+xml"/>
  <Override PartName="/ppt/embeddings/oleObject5.bin" ContentType="application/vnd.openxmlformats-officedocument.oleObject"/>
  <Override PartName="/ppt/embeddings/oleObject17.bin" ContentType="application/vnd.openxmlformats-officedocument.oleObject"/>
  <Override PartName="/ppt/embeddings/oleObject50.bin" ContentType="application/vnd.openxmlformats-officedocument.oleObject"/>
  <Override PartName="/ppt/slides/slide21.xml" ContentType="application/vnd.openxmlformats-officedocument.presentationml.slide+xml"/>
  <Override PartName="/ppt/charts/chart4.xml" ContentType="application/vnd.openxmlformats-officedocument.drawingml.chart+xml"/>
  <Override PartName="/ppt/slides/slide30.xml" ContentType="application/vnd.openxmlformats-officedocument.presentationml.slide+xml"/>
  <Override PartName="/ppt/embeddings/oleObject27.bin" ContentType="application/vnd.openxmlformats-officedocument.oleObject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embeddings/oleObject37.bin" ContentType="application/vnd.openxmlformats-officedocument.oleObject"/>
  <Override PartName="/ppt/notesSlides/notesSlide15.xml" ContentType="application/vnd.openxmlformats-officedocument.presentationml.notesSlide+xml"/>
  <Override PartName="/ppt/embeddings/oleObject46.bin" ContentType="application/vnd.openxmlformats-officedocument.oleObject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notesSlides/notesSlide1.xml" ContentType="application/vnd.openxmlformats-officedocument.presentationml.notesSlide+xml"/>
  <Override PartName="/ppt/embeddings/oleObject22.bin" ContentType="application/vnd.openxmlformats-officedocument.oleObject"/>
  <Override PartName="/ppt/embeddings/oleObject32.bin" ContentType="application/vnd.openxmlformats-officedocument.oleObject"/>
  <Override PartName="/ppt/notesSlides/notesSlide7.xml" ContentType="application/vnd.openxmlformats-officedocument.presentationml.notesSlide+xml"/>
  <Override PartName="/ppt/embeddings/oleObject41.bin" ContentType="application/vnd.openxmlformats-officedocument.oleObject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embeddings/oleObject6.bin" ContentType="application/vnd.openxmlformats-officedocument.oleObject"/>
  <Override PartName="/ppt/embeddings/oleObject18.bin" ContentType="application/vnd.openxmlformats-officedocument.oleObject"/>
  <Override PartName="/ppt/embeddings/oleObject51.bin" ContentType="application/vnd.openxmlformats-officedocument.oleObject"/>
  <Override PartName="/ppt/slides/slide22.xml" ContentType="application/vnd.openxmlformats-officedocument.presentationml.slide+xml"/>
  <Override PartName="/ppt/charts/chart5.xml" ContentType="application/vnd.openxmlformats-officedocument.drawingml.chart+xml"/>
  <Override PartName="/ppt/slides/slide31.xml" ContentType="application/vnd.openxmlformats-officedocument.presentationml.slide+xml"/>
  <Override PartName="/ppt/embeddings/oleObject28.bin" ContentType="application/vnd.openxmlformats-officedocument.oleObject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2" r:id="rId26"/>
    <p:sldId id="280" r:id="rId27"/>
    <p:sldId id="281" r:id="rId28"/>
    <p:sldId id="315" r:id="rId29"/>
    <p:sldId id="316" r:id="rId30"/>
    <p:sldId id="29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3" r:id="rId41"/>
    <p:sldId id="294" r:id="rId42"/>
    <p:sldId id="338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17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evi\Desktop\work\PAMI_tiny_images\pami_submission\figur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Sheet1!$A$3:$A$4</c:f>
              <c:numCache>
                <c:formatCode>General</c:formatCode>
                <c:ptCount val="2"/>
                <c:pt idx="0">
                  <c:v>69.0</c:v>
                </c:pt>
                <c:pt idx="1">
                  <c:v>59.0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co-occ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74.0</c:v>
                </c:pt>
                <c:pt idx="1">
                  <c:v>68.0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rel-loc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81.0</c:v>
                </c:pt>
                <c:pt idx="1">
                  <c:v>69.0</c:v>
                </c:pt>
              </c:numCache>
            </c:numRef>
          </c:val>
        </c:ser>
        <c:ser>
          <c:idx val="3"/>
          <c:order val="3"/>
          <c:tx>
            <c:strRef>
              <c:f>Sheet1!$D$2</c:f>
              <c:strCache>
                <c:ptCount val="1"/>
                <c:pt idx="0">
                  <c:v>rel-scale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73.0</c:v>
                </c:pt>
                <c:pt idx="1">
                  <c:v>70.0</c:v>
                </c:pt>
              </c:numCache>
            </c:numRef>
          </c:val>
        </c:ser>
        <c:ser>
          <c:idx val="4"/>
          <c:order val="4"/>
          <c:tx>
            <c:strRef>
              <c:f>Sheet1!$E$2</c:f>
              <c:strCache>
                <c:ptCount val="1"/>
                <c:pt idx="0">
                  <c:v>all-exploded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80.0</c:v>
                </c:pt>
                <c:pt idx="1">
                  <c:v>70.0</c:v>
                </c:pt>
              </c:numCache>
            </c:numRef>
          </c:val>
        </c:ser>
        <c:ser>
          <c:idx val="5"/>
          <c:order val="5"/>
          <c:tx>
            <c:strRef>
              <c:f>Sheet1!$F$2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Sheet1!$F$3:$F$4</c:f>
              <c:numCache>
                <c:formatCode>General</c:formatCode>
                <c:ptCount val="2"/>
                <c:pt idx="0">
                  <c:v>80.0</c:v>
                </c:pt>
                <c:pt idx="1">
                  <c:v>76.0</c:v>
                </c:pt>
              </c:numCache>
            </c:numRef>
          </c:val>
        </c:ser>
        <c:ser>
          <c:idx val="6"/>
          <c:order val="6"/>
          <c:tx>
            <c:strRef>
              <c:f>Sheet1!$G$2</c:f>
              <c:strCache>
                <c:ptCount val="1"/>
                <c:pt idx="0">
                  <c:v>blind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66.0</c:v>
                </c:pt>
                <c:pt idx="1">
                  <c:v>57.0</c:v>
                </c:pt>
              </c:numCache>
            </c:numRef>
          </c:val>
        </c:ser>
        <c:ser>
          <c:idx val="7"/>
          <c:order val="7"/>
          <c:tx>
            <c:strRef>
              <c:f>Sheet1!$H$2</c:f>
              <c:strCache>
                <c:ptCount val="1"/>
                <c:pt idx="0">
                  <c:v>all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Sheet1!$H$3:$H$4</c:f>
              <c:numCache>
                <c:formatCode>General</c:formatCode>
                <c:ptCount val="2"/>
                <c:pt idx="0">
                  <c:v>90.0</c:v>
                </c:pt>
                <c:pt idx="1">
                  <c:v>82.0</c:v>
                </c:pt>
              </c:numCache>
            </c:numRef>
          </c:val>
        </c:ser>
        <c:axId val="643125976"/>
        <c:axId val="636380664"/>
      </c:barChart>
      <c:catAx>
        <c:axId val="643125976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36380664"/>
        <c:crosses val="autoZero"/>
        <c:auto val="1"/>
        <c:lblAlgn val="ctr"/>
        <c:lblOffset val="100"/>
      </c:catAx>
      <c:valAx>
        <c:axId val="636380664"/>
        <c:scaling>
          <c:orientation val="minMax"/>
          <c:min val="50.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31259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7760852419697"/>
          <c:y val="0.00154446603265502"/>
          <c:w val="0.180676036797843"/>
          <c:h val="0.918988649146129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Sheet1!$A$3:$A$4</c:f>
              <c:numCache>
                <c:formatCode>General</c:formatCode>
                <c:ptCount val="2"/>
                <c:pt idx="0">
                  <c:v>69.0</c:v>
                </c:pt>
                <c:pt idx="1">
                  <c:v>59.0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co-occ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74.0</c:v>
                </c:pt>
                <c:pt idx="1">
                  <c:v>68.0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rel-loc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81.0</c:v>
                </c:pt>
                <c:pt idx="1">
                  <c:v>69.0</c:v>
                </c:pt>
              </c:numCache>
            </c:numRef>
          </c:val>
        </c:ser>
        <c:ser>
          <c:idx val="3"/>
          <c:order val="3"/>
          <c:tx>
            <c:strRef>
              <c:f>Sheet1!$D$2</c:f>
              <c:strCache>
                <c:ptCount val="1"/>
                <c:pt idx="0">
                  <c:v>rel-scale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73.0</c:v>
                </c:pt>
                <c:pt idx="1">
                  <c:v>70.0</c:v>
                </c:pt>
              </c:numCache>
            </c:numRef>
          </c:val>
        </c:ser>
        <c:ser>
          <c:idx val="4"/>
          <c:order val="4"/>
          <c:tx>
            <c:strRef>
              <c:f>Sheet1!$E$2</c:f>
              <c:strCache>
                <c:ptCount val="1"/>
                <c:pt idx="0">
                  <c:v>all-exploded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80.0</c:v>
                </c:pt>
                <c:pt idx="1">
                  <c:v>70.0</c:v>
                </c:pt>
              </c:numCache>
            </c:numRef>
          </c:val>
        </c:ser>
        <c:ser>
          <c:idx val="5"/>
          <c:order val="5"/>
          <c:tx>
            <c:strRef>
              <c:f>Sheet1!$F$2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Sheet1!$F$3:$F$4</c:f>
              <c:numCache>
                <c:formatCode>General</c:formatCode>
                <c:ptCount val="2"/>
                <c:pt idx="0">
                  <c:v>80.0</c:v>
                </c:pt>
                <c:pt idx="1">
                  <c:v>76.0</c:v>
                </c:pt>
              </c:numCache>
            </c:numRef>
          </c:val>
        </c:ser>
        <c:ser>
          <c:idx val="6"/>
          <c:order val="6"/>
          <c:tx>
            <c:strRef>
              <c:f>Sheet1!$G$2</c:f>
              <c:strCache>
                <c:ptCount val="1"/>
                <c:pt idx="0">
                  <c:v>blind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66.0</c:v>
                </c:pt>
                <c:pt idx="1">
                  <c:v>57.0</c:v>
                </c:pt>
              </c:numCache>
            </c:numRef>
          </c:val>
        </c:ser>
        <c:ser>
          <c:idx val="7"/>
          <c:order val="7"/>
          <c:tx>
            <c:strRef>
              <c:f>Sheet1!$H$2</c:f>
              <c:strCache>
                <c:ptCount val="1"/>
                <c:pt idx="0">
                  <c:v>all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Sheet1!$H$3:$H$4</c:f>
              <c:numCache>
                <c:formatCode>General</c:formatCode>
                <c:ptCount val="2"/>
                <c:pt idx="0">
                  <c:v>90.0</c:v>
                </c:pt>
                <c:pt idx="1">
                  <c:v>82.0</c:v>
                </c:pt>
              </c:numCache>
            </c:numRef>
          </c:val>
        </c:ser>
        <c:axId val="642783912"/>
        <c:axId val="642787000"/>
      </c:barChart>
      <c:catAx>
        <c:axId val="642783912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2787000"/>
        <c:crosses val="autoZero"/>
        <c:auto val="1"/>
        <c:lblAlgn val="ctr"/>
        <c:lblOffset val="100"/>
      </c:catAx>
      <c:valAx>
        <c:axId val="642787000"/>
        <c:scaling>
          <c:orientation val="minMax"/>
          <c:min val="50.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27839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7760852419697"/>
          <c:y val="0.00154446603265502"/>
          <c:w val="0.180676036797843"/>
          <c:h val="0.918988649146129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1"/>
          <c:order val="1"/>
          <c:tx>
            <c:strRef>
              <c:f>Sheet1!$A$21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Sheet1!$B$20:$V$20</c:f>
              <c:strCache>
                <c:ptCount val="21"/>
                <c:pt idx="0">
                  <c:v>Building</c:v>
                </c:pt>
                <c:pt idx="1">
                  <c:v>Grass</c:v>
                </c:pt>
                <c:pt idx="2">
                  <c:v>Tree</c:v>
                </c:pt>
                <c:pt idx="3">
                  <c:v>Cow</c:v>
                </c:pt>
                <c:pt idx="4">
                  <c:v>Sheep</c:v>
                </c:pt>
                <c:pt idx="5">
                  <c:v>Sky</c:v>
                </c:pt>
                <c:pt idx="6">
                  <c:v>Aeroplane</c:v>
                </c:pt>
                <c:pt idx="7">
                  <c:v>Water</c:v>
                </c:pt>
                <c:pt idx="8">
                  <c:v>Face</c:v>
                </c:pt>
                <c:pt idx="9">
                  <c:v>Car</c:v>
                </c:pt>
                <c:pt idx="10">
                  <c:v>Bicycle</c:v>
                </c:pt>
                <c:pt idx="11">
                  <c:v>Flower</c:v>
                </c:pt>
                <c:pt idx="12">
                  <c:v>Sign</c:v>
                </c:pt>
                <c:pt idx="13">
                  <c:v>Bird</c:v>
                </c:pt>
                <c:pt idx="14">
                  <c:v>Book</c:v>
                </c:pt>
                <c:pt idx="15">
                  <c:v>Chair</c:v>
                </c:pt>
                <c:pt idx="16">
                  <c:v>Road</c:v>
                </c:pt>
                <c:pt idx="17">
                  <c:v>Cat</c:v>
                </c:pt>
                <c:pt idx="18">
                  <c:v>Dog</c:v>
                </c:pt>
                <c:pt idx="19">
                  <c:v>Body</c:v>
                </c:pt>
                <c:pt idx="20">
                  <c:v>Boat</c:v>
                </c:pt>
              </c:strCache>
            </c:strRef>
          </c:cat>
          <c:val>
            <c:numRef>
              <c:f>Sheet1!$B$21:$V$21</c:f>
              <c:numCache>
                <c:formatCode>General</c:formatCode>
                <c:ptCount val="21"/>
                <c:pt idx="0">
                  <c:v>43.33</c:v>
                </c:pt>
                <c:pt idx="1">
                  <c:v>94.51</c:v>
                </c:pt>
                <c:pt idx="2">
                  <c:v>73.47</c:v>
                </c:pt>
                <c:pt idx="3">
                  <c:v>70.59</c:v>
                </c:pt>
                <c:pt idx="4">
                  <c:v>80.0</c:v>
                </c:pt>
                <c:pt idx="5">
                  <c:v>92.86</c:v>
                </c:pt>
                <c:pt idx="6">
                  <c:v>83.33</c:v>
                </c:pt>
                <c:pt idx="7">
                  <c:v>48.65</c:v>
                </c:pt>
                <c:pt idx="8">
                  <c:v>72.41000000000002</c:v>
                </c:pt>
                <c:pt idx="9">
                  <c:v>75.0</c:v>
                </c:pt>
                <c:pt idx="10">
                  <c:v>62.5</c:v>
                </c:pt>
                <c:pt idx="11">
                  <c:v>76.47</c:v>
                </c:pt>
                <c:pt idx="12">
                  <c:v>66.66999999999998</c:v>
                </c:pt>
                <c:pt idx="13">
                  <c:v>65.0</c:v>
                </c:pt>
                <c:pt idx="14">
                  <c:v>88.24000000000002</c:v>
                </c:pt>
                <c:pt idx="15">
                  <c:v>88.24000000000002</c:v>
                </c:pt>
                <c:pt idx="16">
                  <c:v>32.2</c:v>
                </c:pt>
                <c:pt idx="17">
                  <c:v>61.54</c:v>
                </c:pt>
                <c:pt idx="18">
                  <c:v>46.15000000000001</c:v>
                </c:pt>
                <c:pt idx="19">
                  <c:v>68.75</c:v>
                </c:pt>
                <c:pt idx="20">
                  <c:v>18.75</c:v>
                </c:pt>
              </c:numCache>
            </c:numRef>
          </c:val>
        </c:ser>
        <c:ser>
          <c:idx val="0"/>
          <c:order val="0"/>
          <c:tx>
            <c:strRef>
              <c:f>Sheet1!$A$21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Sheet1!$B$20:$V$20</c:f>
              <c:strCache>
                <c:ptCount val="21"/>
                <c:pt idx="0">
                  <c:v>Building</c:v>
                </c:pt>
                <c:pt idx="1">
                  <c:v>Grass</c:v>
                </c:pt>
                <c:pt idx="2">
                  <c:v>Tree</c:v>
                </c:pt>
                <c:pt idx="3">
                  <c:v>Cow</c:v>
                </c:pt>
                <c:pt idx="4">
                  <c:v>Sheep</c:v>
                </c:pt>
                <c:pt idx="5">
                  <c:v>Sky</c:v>
                </c:pt>
                <c:pt idx="6">
                  <c:v>Aeroplane</c:v>
                </c:pt>
                <c:pt idx="7">
                  <c:v>Water</c:v>
                </c:pt>
                <c:pt idx="8">
                  <c:v>Face</c:v>
                </c:pt>
                <c:pt idx="9">
                  <c:v>Car</c:v>
                </c:pt>
                <c:pt idx="10">
                  <c:v>Bicycle</c:v>
                </c:pt>
                <c:pt idx="11">
                  <c:v>Flower</c:v>
                </c:pt>
                <c:pt idx="12">
                  <c:v>Sign</c:v>
                </c:pt>
                <c:pt idx="13">
                  <c:v>Bird</c:v>
                </c:pt>
                <c:pt idx="14">
                  <c:v>Book</c:v>
                </c:pt>
                <c:pt idx="15">
                  <c:v>Chair</c:v>
                </c:pt>
                <c:pt idx="16">
                  <c:v>Road</c:v>
                </c:pt>
                <c:pt idx="17">
                  <c:v>Cat</c:v>
                </c:pt>
                <c:pt idx="18">
                  <c:v>Dog</c:v>
                </c:pt>
                <c:pt idx="19">
                  <c:v>Body</c:v>
                </c:pt>
                <c:pt idx="20">
                  <c:v>Boat</c:v>
                </c:pt>
              </c:strCache>
            </c:strRef>
          </c:cat>
          <c:val>
            <c:numRef>
              <c:f>Sheet1!$B$21:$V$21</c:f>
              <c:numCache>
                <c:formatCode>General</c:formatCode>
                <c:ptCount val="21"/>
                <c:pt idx="0">
                  <c:v>43.33</c:v>
                </c:pt>
                <c:pt idx="1">
                  <c:v>94.51</c:v>
                </c:pt>
                <c:pt idx="2">
                  <c:v>73.47</c:v>
                </c:pt>
                <c:pt idx="3">
                  <c:v>70.59</c:v>
                </c:pt>
                <c:pt idx="4">
                  <c:v>80.0</c:v>
                </c:pt>
                <c:pt idx="5">
                  <c:v>92.86</c:v>
                </c:pt>
                <c:pt idx="6">
                  <c:v>83.33</c:v>
                </c:pt>
                <c:pt idx="7">
                  <c:v>48.65</c:v>
                </c:pt>
                <c:pt idx="8">
                  <c:v>72.41000000000002</c:v>
                </c:pt>
                <c:pt idx="9">
                  <c:v>75.0</c:v>
                </c:pt>
                <c:pt idx="10">
                  <c:v>62.5</c:v>
                </c:pt>
                <c:pt idx="11">
                  <c:v>76.47</c:v>
                </c:pt>
                <c:pt idx="12">
                  <c:v>66.66999999999998</c:v>
                </c:pt>
                <c:pt idx="13">
                  <c:v>65.0</c:v>
                </c:pt>
                <c:pt idx="14">
                  <c:v>88.24000000000002</c:v>
                </c:pt>
                <c:pt idx="15">
                  <c:v>88.24000000000002</c:v>
                </c:pt>
                <c:pt idx="16">
                  <c:v>32.2</c:v>
                </c:pt>
                <c:pt idx="17">
                  <c:v>61.54</c:v>
                </c:pt>
                <c:pt idx="18">
                  <c:v>46.15000000000001</c:v>
                </c:pt>
                <c:pt idx="19">
                  <c:v>68.75</c:v>
                </c:pt>
                <c:pt idx="20">
                  <c:v>18.75</c:v>
                </c:pt>
              </c:numCache>
            </c:numRef>
          </c:val>
        </c:ser>
        <c:axId val="643041720"/>
        <c:axId val="643044936"/>
      </c:barChart>
      <c:catAx>
        <c:axId val="643041720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43044936"/>
        <c:crosses val="autoZero"/>
        <c:auto val="1"/>
        <c:lblAlgn val="ctr"/>
        <c:lblOffset val="100"/>
      </c:catAx>
      <c:valAx>
        <c:axId val="643044936"/>
        <c:scaling>
          <c:orientation val="minMax"/>
          <c:max val="100.0"/>
        </c:scaling>
        <c:axPos val="l"/>
        <c:majorGridlines>
          <c:spPr>
            <a:ln>
              <a:solidFill>
                <a:sysClr val="window" lastClr="FFFFFF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43041720"/>
        <c:crosses val="autoZero"/>
        <c:crossBetween val="between"/>
      </c:valAx>
    </c:plotArea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5"/>
          <c:order val="0"/>
          <c:tx>
            <c:strRef>
              <c:f>Sheet1!$A$36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Sheet1!$B$30:$U$30</c:f>
              <c:strCache>
                <c:ptCount val="20"/>
                <c:pt idx="0">
                  <c:v>Aerplane</c:v>
                </c:pt>
                <c:pt idx="1">
                  <c:v>Bicycle</c:v>
                </c:pt>
                <c:pt idx="2">
                  <c:v>Bird</c:v>
                </c:pt>
                <c:pt idx="3">
                  <c:v>Boat</c:v>
                </c:pt>
                <c:pt idx="4">
                  <c:v>Bottle</c:v>
                </c:pt>
                <c:pt idx="5">
                  <c:v>Bus</c:v>
                </c:pt>
                <c:pt idx="6">
                  <c:v>Car</c:v>
                </c:pt>
                <c:pt idx="7">
                  <c:v>Cat</c:v>
                </c:pt>
                <c:pt idx="8">
                  <c:v>Chair</c:v>
                </c:pt>
                <c:pt idx="9">
                  <c:v>Cow</c:v>
                </c:pt>
                <c:pt idx="10">
                  <c:v>Dining table</c:v>
                </c:pt>
                <c:pt idx="11">
                  <c:v>Dog</c:v>
                </c:pt>
                <c:pt idx="12">
                  <c:v>Horse</c:v>
                </c:pt>
                <c:pt idx="13">
                  <c:v>Motorbike</c:v>
                </c:pt>
                <c:pt idx="14">
                  <c:v>Person</c:v>
                </c:pt>
                <c:pt idx="15">
                  <c:v>Potted plant</c:v>
                </c:pt>
                <c:pt idx="16">
                  <c:v>Sheep</c:v>
                </c:pt>
                <c:pt idx="17">
                  <c:v>Sofa</c:v>
                </c:pt>
                <c:pt idx="18">
                  <c:v>Train</c:v>
                </c:pt>
                <c:pt idx="19">
                  <c:v>TV / monitor</c:v>
                </c:pt>
              </c:strCache>
            </c:strRef>
          </c:cat>
          <c:val>
            <c:numRef>
              <c:f>Sheet1!$B$36:$U$36</c:f>
              <c:numCache>
                <c:formatCode>General</c:formatCode>
                <c:ptCount val="20"/>
                <c:pt idx="0">
                  <c:v>72.22</c:v>
                </c:pt>
                <c:pt idx="1">
                  <c:v>56.00000000000001</c:v>
                </c:pt>
                <c:pt idx="2">
                  <c:v>64.29</c:v>
                </c:pt>
                <c:pt idx="3">
                  <c:v>50.0</c:v>
                </c:pt>
                <c:pt idx="4">
                  <c:v>48.39</c:v>
                </c:pt>
                <c:pt idx="5">
                  <c:v>87.5</c:v>
                </c:pt>
                <c:pt idx="6">
                  <c:v>84.93</c:v>
                </c:pt>
                <c:pt idx="7">
                  <c:v>53.57</c:v>
                </c:pt>
                <c:pt idx="8">
                  <c:v>51.06</c:v>
                </c:pt>
                <c:pt idx="9">
                  <c:v>63.64</c:v>
                </c:pt>
                <c:pt idx="10">
                  <c:v>80.0</c:v>
                </c:pt>
                <c:pt idx="11">
                  <c:v>61.29000000000001</c:v>
                </c:pt>
                <c:pt idx="12">
                  <c:v>59.26000000000001</c:v>
                </c:pt>
                <c:pt idx="13">
                  <c:v>66.66999999999998</c:v>
                </c:pt>
                <c:pt idx="14">
                  <c:v>92.11</c:v>
                </c:pt>
                <c:pt idx="15">
                  <c:v>82.14</c:v>
                </c:pt>
                <c:pt idx="16">
                  <c:v>61.9</c:v>
                </c:pt>
                <c:pt idx="17">
                  <c:v>71.43</c:v>
                </c:pt>
                <c:pt idx="18">
                  <c:v>68.97</c:v>
                </c:pt>
                <c:pt idx="19">
                  <c:v>58.33000000000001</c:v>
                </c:pt>
              </c:numCache>
            </c:numRef>
          </c:val>
        </c:ser>
        <c:axId val="642825960"/>
        <c:axId val="643195736"/>
      </c:barChart>
      <c:catAx>
        <c:axId val="642825960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43195736"/>
        <c:crosses val="autoZero"/>
        <c:auto val="1"/>
        <c:lblAlgn val="ctr"/>
        <c:lblOffset val="100"/>
      </c:catAx>
      <c:valAx>
        <c:axId val="643195736"/>
        <c:scaling>
          <c:orientation val="minMax"/>
        </c:scaling>
        <c:axPos val="l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42825960"/>
        <c:crosses val="autoZero"/>
        <c:crossBetween val="between"/>
      </c:valAx>
    </c:plotArea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Sheet1!$A$3:$A$4</c:f>
              <c:numCache>
                <c:formatCode>General</c:formatCode>
                <c:ptCount val="2"/>
                <c:pt idx="0">
                  <c:v>69.0</c:v>
                </c:pt>
                <c:pt idx="1">
                  <c:v>59.0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co-occ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74.0</c:v>
                </c:pt>
                <c:pt idx="1">
                  <c:v>68.0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rel-loc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81.0</c:v>
                </c:pt>
                <c:pt idx="1">
                  <c:v>69.0</c:v>
                </c:pt>
              </c:numCache>
            </c:numRef>
          </c:val>
        </c:ser>
        <c:ser>
          <c:idx val="3"/>
          <c:order val="3"/>
          <c:tx>
            <c:strRef>
              <c:f>Sheet1!$D$2</c:f>
              <c:strCache>
                <c:ptCount val="1"/>
                <c:pt idx="0">
                  <c:v>rel-scale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73.0</c:v>
                </c:pt>
                <c:pt idx="1">
                  <c:v>70.0</c:v>
                </c:pt>
              </c:numCache>
            </c:numRef>
          </c:val>
        </c:ser>
        <c:ser>
          <c:idx val="4"/>
          <c:order val="4"/>
          <c:tx>
            <c:strRef>
              <c:f>Sheet1!$E$2</c:f>
              <c:strCache>
                <c:ptCount val="1"/>
                <c:pt idx="0">
                  <c:v>all-exploded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80.0</c:v>
                </c:pt>
                <c:pt idx="1">
                  <c:v>70.0</c:v>
                </c:pt>
              </c:numCache>
            </c:numRef>
          </c:val>
        </c:ser>
        <c:ser>
          <c:idx val="5"/>
          <c:order val="5"/>
          <c:tx>
            <c:strRef>
              <c:f>Sheet1!$F$2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Sheet1!$F$3:$F$4</c:f>
              <c:numCache>
                <c:formatCode>General</c:formatCode>
                <c:ptCount val="2"/>
                <c:pt idx="0">
                  <c:v>80.0</c:v>
                </c:pt>
                <c:pt idx="1">
                  <c:v>76.0</c:v>
                </c:pt>
              </c:numCache>
            </c:numRef>
          </c:val>
        </c:ser>
        <c:ser>
          <c:idx val="6"/>
          <c:order val="6"/>
          <c:tx>
            <c:strRef>
              <c:f>Sheet1!$G$2</c:f>
              <c:strCache>
                <c:ptCount val="1"/>
                <c:pt idx="0">
                  <c:v>blind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66.0</c:v>
                </c:pt>
                <c:pt idx="1">
                  <c:v>57.0</c:v>
                </c:pt>
              </c:numCache>
            </c:numRef>
          </c:val>
        </c:ser>
        <c:ser>
          <c:idx val="7"/>
          <c:order val="7"/>
          <c:tx>
            <c:strRef>
              <c:f>Sheet1!$H$2</c:f>
              <c:strCache>
                <c:ptCount val="1"/>
                <c:pt idx="0">
                  <c:v>all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Sheet1!$H$3:$H$4</c:f>
              <c:numCache>
                <c:formatCode>General</c:formatCode>
                <c:ptCount val="2"/>
                <c:pt idx="0">
                  <c:v>90.0</c:v>
                </c:pt>
                <c:pt idx="1">
                  <c:v>82.0</c:v>
                </c:pt>
              </c:numCache>
            </c:numRef>
          </c:val>
        </c:ser>
        <c:axId val="642897480"/>
        <c:axId val="636464456"/>
      </c:barChart>
      <c:catAx>
        <c:axId val="642897480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36464456"/>
        <c:crosses val="autoZero"/>
        <c:auto val="1"/>
        <c:lblAlgn val="ctr"/>
        <c:lblOffset val="100"/>
      </c:catAx>
      <c:valAx>
        <c:axId val="636464456"/>
        <c:scaling>
          <c:orientation val="minMax"/>
          <c:min val="50.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28974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7760852419697"/>
          <c:y val="0.00154446603265502"/>
          <c:w val="0.180676036797843"/>
          <c:h val="0.918988649146129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Sheet1!$A$3:$A$4</c:f>
              <c:numCache>
                <c:formatCode>General</c:formatCode>
                <c:ptCount val="2"/>
                <c:pt idx="0">
                  <c:v>69.0</c:v>
                </c:pt>
                <c:pt idx="1">
                  <c:v>59.0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co-occ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74.0</c:v>
                </c:pt>
                <c:pt idx="1">
                  <c:v>68.0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rel-loc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81.0</c:v>
                </c:pt>
                <c:pt idx="1">
                  <c:v>69.0</c:v>
                </c:pt>
              </c:numCache>
            </c:numRef>
          </c:val>
        </c:ser>
        <c:ser>
          <c:idx val="3"/>
          <c:order val="3"/>
          <c:tx>
            <c:strRef>
              <c:f>Sheet1!$D$2</c:f>
              <c:strCache>
                <c:ptCount val="1"/>
                <c:pt idx="0">
                  <c:v>rel-scale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73.0</c:v>
                </c:pt>
                <c:pt idx="1">
                  <c:v>70.0</c:v>
                </c:pt>
              </c:numCache>
            </c:numRef>
          </c:val>
        </c:ser>
        <c:ser>
          <c:idx val="4"/>
          <c:order val="4"/>
          <c:tx>
            <c:strRef>
              <c:f>Sheet1!$E$2</c:f>
              <c:strCache>
                <c:ptCount val="1"/>
                <c:pt idx="0">
                  <c:v>all-exploded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80.0</c:v>
                </c:pt>
                <c:pt idx="1">
                  <c:v>70.0</c:v>
                </c:pt>
              </c:numCache>
            </c:numRef>
          </c:val>
        </c:ser>
        <c:ser>
          <c:idx val="5"/>
          <c:order val="5"/>
          <c:tx>
            <c:strRef>
              <c:f>Sheet1!$F$2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Sheet1!$F$3:$F$4</c:f>
              <c:numCache>
                <c:formatCode>General</c:formatCode>
                <c:ptCount val="2"/>
                <c:pt idx="0">
                  <c:v>80.0</c:v>
                </c:pt>
                <c:pt idx="1">
                  <c:v>76.0</c:v>
                </c:pt>
              </c:numCache>
            </c:numRef>
          </c:val>
        </c:ser>
        <c:ser>
          <c:idx val="6"/>
          <c:order val="6"/>
          <c:tx>
            <c:strRef>
              <c:f>Sheet1!$G$2</c:f>
              <c:strCache>
                <c:ptCount val="1"/>
                <c:pt idx="0">
                  <c:v>blind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66.0</c:v>
                </c:pt>
                <c:pt idx="1">
                  <c:v>57.0</c:v>
                </c:pt>
              </c:numCache>
            </c:numRef>
          </c:val>
        </c:ser>
        <c:ser>
          <c:idx val="7"/>
          <c:order val="7"/>
          <c:tx>
            <c:strRef>
              <c:f>Sheet1!$H$2</c:f>
              <c:strCache>
                <c:ptCount val="1"/>
                <c:pt idx="0">
                  <c:v>all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Sheet1!$H$3:$H$4</c:f>
              <c:numCache>
                <c:formatCode>General</c:formatCode>
                <c:ptCount val="2"/>
                <c:pt idx="0">
                  <c:v>90.0</c:v>
                </c:pt>
                <c:pt idx="1">
                  <c:v>82.0</c:v>
                </c:pt>
              </c:numCache>
            </c:numRef>
          </c:val>
        </c:ser>
        <c:axId val="643103960"/>
        <c:axId val="643107176"/>
      </c:barChart>
      <c:catAx>
        <c:axId val="643103960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3107176"/>
        <c:crosses val="autoZero"/>
        <c:auto val="1"/>
        <c:lblAlgn val="ctr"/>
        <c:lblOffset val="100"/>
      </c:catAx>
      <c:valAx>
        <c:axId val="643107176"/>
        <c:scaling>
          <c:orientation val="minMax"/>
          <c:min val="50.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31039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7760852419697"/>
          <c:y val="0.00154446603265502"/>
          <c:w val="0.180676036797843"/>
          <c:h val="0.918988649146129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Sheet1!$A$3:$A$4</c:f>
              <c:numCache>
                <c:formatCode>General</c:formatCode>
                <c:ptCount val="2"/>
                <c:pt idx="0">
                  <c:v>69.0</c:v>
                </c:pt>
                <c:pt idx="1">
                  <c:v>59.0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co-occ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74.0</c:v>
                </c:pt>
                <c:pt idx="1">
                  <c:v>68.0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rel-loc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81.0</c:v>
                </c:pt>
                <c:pt idx="1">
                  <c:v>69.0</c:v>
                </c:pt>
              </c:numCache>
            </c:numRef>
          </c:val>
        </c:ser>
        <c:ser>
          <c:idx val="3"/>
          <c:order val="3"/>
          <c:tx>
            <c:strRef>
              <c:f>Sheet1!$D$2</c:f>
              <c:strCache>
                <c:ptCount val="1"/>
                <c:pt idx="0">
                  <c:v>rel-scale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73.0</c:v>
                </c:pt>
                <c:pt idx="1">
                  <c:v>70.0</c:v>
                </c:pt>
              </c:numCache>
            </c:numRef>
          </c:val>
        </c:ser>
        <c:ser>
          <c:idx val="4"/>
          <c:order val="4"/>
          <c:tx>
            <c:strRef>
              <c:f>Sheet1!$E$2</c:f>
              <c:strCache>
                <c:ptCount val="1"/>
                <c:pt idx="0">
                  <c:v>all-exploded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80.0</c:v>
                </c:pt>
                <c:pt idx="1">
                  <c:v>70.0</c:v>
                </c:pt>
              </c:numCache>
            </c:numRef>
          </c:val>
        </c:ser>
        <c:ser>
          <c:idx val="5"/>
          <c:order val="5"/>
          <c:tx>
            <c:strRef>
              <c:f>Sheet1!$F$2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Sheet1!$F$3:$F$4</c:f>
              <c:numCache>
                <c:formatCode>General</c:formatCode>
                <c:ptCount val="2"/>
                <c:pt idx="0">
                  <c:v>80.0</c:v>
                </c:pt>
                <c:pt idx="1">
                  <c:v>76.0</c:v>
                </c:pt>
              </c:numCache>
            </c:numRef>
          </c:val>
        </c:ser>
        <c:ser>
          <c:idx val="6"/>
          <c:order val="6"/>
          <c:tx>
            <c:strRef>
              <c:f>Sheet1!$G$2</c:f>
              <c:strCache>
                <c:ptCount val="1"/>
                <c:pt idx="0">
                  <c:v>blind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66.0</c:v>
                </c:pt>
                <c:pt idx="1">
                  <c:v>57.0</c:v>
                </c:pt>
              </c:numCache>
            </c:numRef>
          </c:val>
        </c:ser>
        <c:ser>
          <c:idx val="7"/>
          <c:order val="7"/>
          <c:tx>
            <c:strRef>
              <c:f>Sheet1!$H$2</c:f>
              <c:strCache>
                <c:ptCount val="1"/>
                <c:pt idx="0">
                  <c:v>all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Sheet1!$H$3:$H$4</c:f>
              <c:numCache>
                <c:formatCode>General</c:formatCode>
                <c:ptCount val="2"/>
                <c:pt idx="0">
                  <c:v>90.0</c:v>
                </c:pt>
                <c:pt idx="1">
                  <c:v>82.0</c:v>
                </c:pt>
              </c:numCache>
            </c:numRef>
          </c:val>
        </c:ser>
        <c:axId val="636459592"/>
        <c:axId val="636451592"/>
      </c:barChart>
      <c:catAx>
        <c:axId val="636459592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36451592"/>
        <c:crosses val="autoZero"/>
        <c:auto val="1"/>
        <c:lblAlgn val="ctr"/>
        <c:lblOffset val="100"/>
      </c:catAx>
      <c:valAx>
        <c:axId val="636451592"/>
        <c:scaling>
          <c:orientation val="minMax"/>
          <c:min val="50.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364595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7760852419697"/>
          <c:y val="0.00154446603265502"/>
          <c:w val="0.180676036797843"/>
          <c:h val="0.918988649146129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app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Sheet1!$A$3:$A$4</c:f>
              <c:numCache>
                <c:formatCode>General</c:formatCode>
                <c:ptCount val="2"/>
                <c:pt idx="0">
                  <c:v>69.0</c:v>
                </c:pt>
                <c:pt idx="1">
                  <c:v>59.0</c:v>
                </c:pt>
              </c:numCache>
            </c:numRef>
          </c:val>
        </c:ser>
        <c:ser>
          <c:idx val="1"/>
          <c:order val="1"/>
          <c:tx>
            <c:strRef>
              <c:f>Sheet1!$B$2</c:f>
              <c:strCache>
                <c:ptCount val="1"/>
                <c:pt idx="0">
                  <c:v>co-occ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74.0</c:v>
                </c:pt>
                <c:pt idx="1">
                  <c:v>68.0</c:v>
                </c:pt>
              </c:numCache>
            </c:numRef>
          </c:val>
        </c:ser>
        <c:ser>
          <c:idx val="2"/>
          <c:order val="2"/>
          <c:tx>
            <c:strRef>
              <c:f>Sheet1!$C$2</c:f>
              <c:strCache>
                <c:ptCount val="1"/>
                <c:pt idx="0">
                  <c:v>rel-loc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81.0</c:v>
                </c:pt>
                <c:pt idx="1">
                  <c:v>69.0</c:v>
                </c:pt>
              </c:numCache>
            </c:numRef>
          </c:val>
        </c:ser>
        <c:ser>
          <c:idx val="3"/>
          <c:order val="3"/>
          <c:tx>
            <c:strRef>
              <c:f>Sheet1!$D$2</c:f>
              <c:strCache>
                <c:ptCount val="1"/>
                <c:pt idx="0">
                  <c:v>rel-scale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Sheet1!$D$3:$D$4</c:f>
              <c:numCache>
                <c:formatCode>General</c:formatCode>
                <c:ptCount val="2"/>
                <c:pt idx="0">
                  <c:v>73.0</c:v>
                </c:pt>
                <c:pt idx="1">
                  <c:v>70.0</c:v>
                </c:pt>
              </c:numCache>
            </c:numRef>
          </c:val>
        </c:ser>
        <c:ser>
          <c:idx val="4"/>
          <c:order val="4"/>
          <c:tx>
            <c:strRef>
              <c:f>Sheet1!$E$2</c:f>
              <c:strCache>
                <c:ptCount val="1"/>
                <c:pt idx="0">
                  <c:v>all-exploded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Sheet1!$E$3:$E$4</c:f>
              <c:numCache>
                <c:formatCode>General</c:formatCode>
                <c:ptCount val="2"/>
                <c:pt idx="0">
                  <c:v>80.0</c:v>
                </c:pt>
                <c:pt idx="1">
                  <c:v>70.0</c:v>
                </c:pt>
              </c:numCache>
            </c:numRef>
          </c:val>
        </c:ser>
        <c:ser>
          <c:idx val="5"/>
          <c:order val="5"/>
          <c:tx>
            <c:strRef>
              <c:f>Sheet1!$F$2</c:f>
              <c:strCache>
                <c:ptCount val="1"/>
                <c:pt idx="0">
                  <c:v>all-no-void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Sheet1!$F$3:$F$4</c:f>
              <c:numCache>
                <c:formatCode>General</c:formatCode>
                <c:ptCount val="2"/>
                <c:pt idx="0">
                  <c:v>80.0</c:v>
                </c:pt>
                <c:pt idx="1">
                  <c:v>76.0</c:v>
                </c:pt>
              </c:numCache>
            </c:numRef>
          </c:val>
        </c:ser>
        <c:ser>
          <c:idx val="6"/>
          <c:order val="6"/>
          <c:tx>
            <c:strRef>
              <c:f>Sheet1!$G$2</c:f>
              <c:strCache>
                <c:ptCount val="1"/>
                <c:pt idx="0">
                  <c:v>blind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66.0</c:v>
                </c:pt>
                <c:pt idx="1">
                  <c:v>57.0</c:v>
                </c:pt>
              </c:numCache>
            </c:numRef>
          </c:val>
        </c:ser>
        <c:ser>
          <c:idx val="7"/>
          <c:order val="7"/>
          <c:tx>
            <c:strRef>
              <c:f>Sheet1!$H$2</c:f>
              <c:strCache>
                <c:ptCount val="1"/>
                <c:pt idx="0">
                  <c:v>all</c:v>
                </c:pt>
              </c:strCache>
            </c:strRef>
          </c:tx>
          <c:cat>
            <c:strRef>
              <c:f>Sheet1!$I$3:$I$4</c:f>
              <c:strCache>
                <c:ptCount val="2"/>
                <c:pt idx="0">
                  <c:v>MSRC</c:v>
                </c:pt>
                <c:pt idx="1">
                  <c:v>PASCAL</c:v>
                </c:pt>
              </c:strCache>
            </c:strRef>
          </c:cat>
          <c:val>
            <c:numRef>
              <c:f>Sheet1!$H$3:$H$4</c:f>
              <c:numCache>
                <c:formatCode>General</c:formatCode>
                <c:ptCount val="2"/>
                <c:pt idx="0">
                  <c:v>90.0</c:v>
                </c:pt>
                <c:pt idx="1">
                  <c:v>82.0</c:v>
                </c:pt>
              </c:numCache>
            </c:numRef>
          </c:val>
        </c:ser>
        <c:axId val="643251560"/>
        <c:axId val="643254872"/>
      </c:barChart>
      <c:catAx>
        <c:axId val="643251560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3254872"/>
        <c:crosses val="autoZero"/>
        <c:auto val="1"/>
        <c:lblAlgn val="ctr"/>
        <c:lblOffset val="100"/>
      </c:catAx>
      <c:valAx>
        <c:axId val="643254872"/>
        <c:scaling>
          <c:orientation val="minMax"/>
          <c:min val="50.0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432515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7760852419697"/>
          <c:y val="0.00154446603265502"/>
          <c:w val="0.180676036797843"/>
          <c:h val="0.918988649146129"/>
        </c:manualLayout>
      </c:layout>
      <c:txPr>
        <a:bodyPr/>
        <a:lstStyle/>
        <a:p>
          <a:pPr>
            <a:defRPr sz="1800"/>
          </a:pPr>
          <a:endParaRPr lang="en-US"/>
        </a:p>
      </c:txPr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3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3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image" Target="../media/image45.png"/><Relationship Id="rId2" Type="http://schemas.openxmlformats.org/officeDocument/2006/relationships/image" Target="../media/image46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image" Target="../media/image18.png"/><Relationship Id="rId2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image" Target="../media/image22.png"/><Relationship Id="rId2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png"/><Relationship Id="rId2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image" Target="../media/image30.png"/><Relationship Id="rId2" Type="http://schemas.openxmlformats.org/officeDocument/2006/relationships/image" Target="../media/image3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15089-6582-BF40-8B1F-F8E239E99A01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4F30-47D7-FD4D-AB89-C0F1E2B0C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C3655-C70E-3346-9A4B-42A5C955D48D}" type="slidenum">
              <a:rPr lang="en-US"/>
              <a:pPr/>
              <a:t>9</a:t>
            </a:fld>
            <a:endParaRPr lang="en-US"/>
          </a:p>
        </p:txBody>
      </p:sp>
      <p:sp>
        <p:nvSpPr>
          <p:cNvPr id="131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EE334-7236-834B-90B5-562C9A777CD0}" type="slidenum">
              <a:rPr lang="en-US"/>
              <a:pPr/>
              <a:t>26</a:t>
            </a:fld>
            <a:endParaRPr lang="en-US"/>
          </a:p>
        </p:txBody>
      </p:sp>
      <p:sp>
        <p:nvSpPr>
          <p:cNvPr id="131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8FF25-6D94-E749-905E-A04A4AD745AE}" type="slidenum">
              <a:rPr lang="en-US"/>
              <a:pPr/>
              <a:t>31</a:t>
            </a:fld>
            <a:endParaRPr lang="en-US"/>
          </a:p>
        </p:txBody>
      </p:sp>
      <p:sp>
        <p:nvSpPr>
          <p:cNvPr id="1240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0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BB116E-9640-F442-9CEA-5E0ADC7DF93D}" type="slidenum">
              <a:rPr lang="en-US"/>
              <a:pPr/>
              <a:t>35</a:t>
            </a:fld>
            <a:endParaRPr lang="en-US"/>
          </a:p>
        </p:txBody>
      </p:sp>
      <p:sp>
        <p:nvSpPr>
          <p:cNvPr id="125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24268A-6DF5-504C-8653-6AE96F15E248}" type="slidenum">
              <a:rPr lang="en-US"/>
              <a:pPr/>
              <a:t>36</a:t>
            </a:fld>
            <a:endParaRPr lang="en-US"/>
          </a:p>
        </p:txBody>
      </p:sp>
      <p:sp>
        <p:nvSpPr>
          <p:cNvPr id="124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9C823-251D-2240-96A9-68753A07D78D}" type="slidenum">
              <a:rPr lang="en-US"/>
              <a:pPr/>
              <a:t>37</a:t>
            </a:fld>
            <a:endParaRPr lang="en-US"/>
          </a:p>
        </p:txBody>
      </p:sp>
      <p:sp>
        <p:nvSpPr>
          <p:cNvPr id="124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66E91-538E-4C27-BB5B-B47A8EE53D05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0208-B14D-47C7-9421-3A77A8D74A11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Relative scale information doe</a:t>
            </a:r>
            <a:r>
              <a:rPr lang="en-US" baseline="0" dirty="0" smtClean="0"/>
              <a:t>s not help across the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66E91-538E-4C27-BB5B-B47A8EE53D05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66E91-538E-4C27-BB5B-B47A8EE53D05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66E91-538E-4C27-BB5B-B47A8EE53D05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4E845-1322-1842-8C2A-28B60E32EBC8}" type="slidenum">
              <a:rPr lang="en-US"/>
              <a:pPr/>
              <a:t>11</a:t>
            </a:fld>
            <a:endParaRPr lang="en-US"/>
          </a:p>
        </p:txBody>
      </p:sp>
      <p:sp>
        <p:nvSpPr>
          <p:cNvPr id="104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4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66E91-538E-4C27-BB5B-B47A8EE53D05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FBD563-49D9-A640-81B9-48FA1EF74D59}" type="slidenum">
              <a:rPr lang="en-US"/>
              <a:pPr/>
              <a:t>12</a:t>
            </a:fld>
            <a:endParaRPr lang="en-US"/>
          </a:p>
        </p:txBody>
      </p:sp>
      <p:sp>
        <p:nvSpPr>
          <p:cNvPr id="104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DC856C-C509-A044-B305-A17F2B9E08C1}" type="slidenum">
              <a:rPr lang="en-US"/>
              <a:pPr/>
              <a:t>13</a:t>
            </a:fld>
            <a:endParaRPr lang="en-US"/>
          </a:p>
        </p:txBody>
      </p:sp>
      <p:sp>
        <p:nvSpPr>
          <p:cNvPr id="104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44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8F927C-9A77-3E45-B00C-703BE61B1C40}" type="slidenum">
              <a:rPr lang="en-US"/>
              <a:pPr/>
              <a:t>14</a:t>
            </a:fld>
            <a:endParaRPr lang="en-US"/>
          </a:p>
        </p:txBody>
      </p:sp>
      <p:sp>
        <p:nvSpPr>
          <p:cNvPr id="104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4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7EB23D-B585-3344-A4B3-20FA63B77E79}" type="slidenum">
              <a:rPr lang="en-US"/>
              <a:pPr/>
              <a:t>20</a:t>
            </a:fld>
            <a:endParaRPr lang="en-US"/>
          </a:p>
        </p:txBody>
      </p:sp>
      <p:sp>
        <p:nvSpPr>
          <p:cNvPr id="105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5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91D85B-D8BA-104A-B169-8BC66D1BC8D3}" type="slidenum">
              <a:rPr lang="en-US"/>
              <a:pPr/>
              <a:t>21</a:t>
            </a:fld>
            <a:endParaRPr lang="en-US"/>
          </a:p>
        </p:txBody>
      </p:sp>
      <p:sp>
        <p:nvSpPr>
          <p:cNvPr id="105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B4DF01-DCFB-CE4C-B2D1-37E0A3177DF0}" type="slidenum">
              <a:rPr lang="en-US"/>
              <a:pPr/>
              <a:t>22</a:t>
            </a:fld>
            <a:endParaRPr lang="en-US"/>
          </a:p>
        </p:txBody>
      </p:sp>
      <p:sp>
        <p:nvSpPr>
          <p:cNvPr id="105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056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3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98FA5A-3753-B14B-8DE4-AD83D640D0B1}" type="slidenum">
              <a:rPr lang="en-US"/>
              <a:pPr/>
              <a:t>24</a:t>
            </a:fld>
            <a:endParaRPr lang="en-US"/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02238" y="1096963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02238" y="3913188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02238" y="1096963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02238" y="3913188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2E64C-A740-2540-A7B7-97F638EB85E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3B717-763F-434C-9036-94074BB66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8.bin"/><Relationship Id="rId6" Type="http://schemas.openxmlformats.org/officeDocument/2006/relationships/oleObject" Target="../embeddings/oleObject9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oleObject" Target="../embeddings/oleObject10.bin"/><Relationship Id="rId9" Type="http://schemas.openxmlformats.org/officeDocument/2006/relationships/oleObject" Target="../embeddings/oleObject11.bin"/><Relationship Id="rId10" Type="http://schemas.openxmlformats.org/officeDocument/2006/relationships/oleObject" Target="../embeddings/oleObject12.bin"/><Relationship Id="rId11" Type="http://schemas.openxmlformats.org/officeDocument/2006/relationships/oleObject" Target="../embeddings/oleObject13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4.bin"/><Relationship Id="rId5" Type="http://schemas.openxmlformats.org/officeDocument/2006/relationships/oleObject" Target="../embeddings/oleObject15.bin"/><Relationship Id="rId6" Type="http://schemas.openxmlformats.org/officeDocument/2006/relationships/oleObject" Target="../embeddings/oleObject16.bin"/><Relationship Id="rId7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8.bin"/><Relationship Id="rId5" Type="http://schemas.openxmlformats.org/officeDocument/2006/relationships/oleObject" Target="../embeddings/oleObject19.bin"/><Relationship Id="rId6" Type="http://schemas.openxmlformats.org/officeDocument/2006/relationships/oleObject" Target="../embeddings/oleObject20.bin"/><Relationship Id="rId7" Type="http://schemas.openxmlformats.org/officeDocument/2006/relationships/oleObject" Target="../embeddings/oleObject21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oleObject" Target="../embeddings/oleObject23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oleObject" Target="../embeddings/oleObject25.bin"/><Relationship Id="rId5" Type="http://schemas.openxmlformats.org/officeDocument/2006/relationships/oleObject" Target="../embeddings/oleObject2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oleObject" Target="../embeddings/oleObject28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39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0.bin"/><Relationship Id="rId5" Type="http://schemas.openxmlformats.org/officeDocument/2006/relationships/oleObject" Target="../embeddings/oleObject31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32.bin"/><Relationship Id="rId5" Type="http://schemas.openxmlformats.org/officeDocument/2006/relationships/oleObject" Target="../embeddings/oleObject33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35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oleObject" Target="../embeddings/oleObject37.bin"/><Relationship Id="rId13" Type="http://schemas.openxmlformats.org/officeDocument/2006/relationships/oleObject" Target="../embeddings/oleObject38.bin"/><Relationship Id="rId14" Type="http://schemas.openxmlformats.org/officeDocument/2006/relationships/oleObject" Target="../embeddings/oleObject39.bin"/><Relationship Id="rId15" Type="http://schemas.openxmlformats.org/officeDocument/2006/relationships/oleObject" Target="../embeddings/oleObject40.bin"/><Relationship Id="rId16" Type="http://schemas.openxmlformats.org/officeDocument/2006/relationships/oleObject" Target="../embeddings/oleObject41.bin"/><Relationship Id="rId17" Type="http://schemas.openxmlformats.org/officeDocument/2006/relationships/oleObject" Target="../embeddings/oleObject42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35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3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44.bin"/><Relationship Id="rId5" Type="http://schemas.openxmlformats.org/officeDocument/2006/relationships/image" Target="../media/image60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60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4" Type="http://schemas.openxmlformats.org/officeDocument/2006/relationships/image" Target="../media/image60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60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48.bin"/><Relationship Id="rId5" Type="http://schemas.openxmlformats.org/officeDocument/2006/relationships/oleObject" Target="../embeddings/oleObject49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50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51.bin"/><Relationship Id="rId5" Type="http://schemas.openxmlformats.org/officeDocument/2006/relationships/oleObject" Target="../embeddings/oleObject52.bin"/><Relationship Id="rId6" Type="http://schemas.openxmlformats.org/officeDocument/2006/relationships/oleObject" Target="../embeddings/oleObject53.bin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5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4.bin"/><Relationship Id="rId7" Type="http://schemas.openxmlformats.org/officeDocument/2006/relationships/oleObject" Target="../embeddings/oleObject5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Roles of Appearance and Contextual Information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4013858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 Parikh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,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Larry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Zitnick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Tsuhan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466" y="4724914"/>
            <a:ext cx="1431490" cy="1625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30" y="4723045"/>
            <a:ext cx="1572829" cy="162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74" y="4723045"/>
            <a:ext cx="1085088" cy="162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Blind recognition</a:t>
            </a:r>
          </a:p>
        </p:txBody>
      </p:sp>
      <p:graphicFrame>
        <p:nvGraphicFramePr>
          <p:cNvPr id="1038339" name="Object 3"/>
          <p:cNvGraphicFramePr>
            <a:graphicFrameLocks noChangeAspect="1"/>
          </p:cNvGraphicFramePr>
          <p:nvPr/>
        </p:nvGraphicFramePr>
        <p:xfrm>
          <a:off x="2266950" y="4114800"/>
          <a:ext cx="2362200" cy="1600200"/>
        </p:xfrm>
        <a:graphic>
          <a:graphicData uri="http://schemas.openxmlformats.org/presentationml/2006/ole">
            <p:oleObj spid="_x0000_s25602" name="Bitmap Image" r:id="rId3" imgW="3048426" imgH="2000000" progId="">
              <p:embed/>
            </p:oleObj>
          </a:graphicData>
        </a:graphic>
      </p:graphicFrame>
      <p:graphicFrame>
        <p:nvGraphicFramePr>
          <p:cNvPr id="1038340" name="Object 4"/>
          <p:cNvGraphicFramePr>
            <a:graphicFrameLocks/>
          </p:cNvGraphicFramePr>
          <p:nvPr/>
        </p:nvGraphicFramePr>
        <p:xfrm>
          <a:off x="2268538" y="1751013"/>
          <a:ext cx="2359025" cy="1600200"/>
        </p:xfrm>
        <a:graphic>
          <a:graphicData uri="http://schemas.openxmlformats.org/presentationml/2006/ole">
            <p:oleObj spid="_x0000_s25603" name="Bitmap Image" r:id="rId4" imgW="3238952" imgH="2152951" progId="">
              <p:embed/>
            </p:oleObj>
          </a:graphicData>
        </a:graphic>
      </p:graphicFrame>
      <p:graphicFrame>
        <p:nvGraphicFramePr>
          <p:cNvPr id="1038341" name="Object 5"/>
          <p:cNvGraphicFramePr>
            <a:graphicFrameLocks/>
          </p:cNvGraphicFramePr>
          <p:nvPr/>
        </p:nvGraphicFramePr>
        <p:xfrm>
          <a:off x="6002338" y="1760538"/>
          <a:ext cx="2211387" cy="1673225"/>
        </p:xfrm>
        <a:graphic>
          <a:graphicData uri="http://schemas.openxmlformats.org/presentationml/2006/ole">
            <p:oleObj spid="_x0000_s25604" name="Bitmap Image" r:id="rId5" imgW="3048426" imgH="2285714" progId="">
              <p:embed/>
            </p:oleObj>
          </a:graphicData>
        </a:graphic>
      </p:graphicFrame>
      <p:graphicFrame>
        <p:nvGraphicFramePr>
          <p:cNvPr id="1038342" name="Object 6"/>
          <p:cNvGraphicFramePr>
            <a:graphicFrameLocks noChangeAspect="1"/>
          </p:cNvGraphicFramePr>
          <p:nvPr/>
        </p:nvGraphicFramePr>
        <p:xfrm>
          <a:off x="6305550" y="3962400"/>
          <a:ext cx="1676400" cy="2209800"/>
        </p:xfrm>
        <a:graphic>
          <a:graphicData uri="http://schemas.openxmlformats.org/presentationml/2006/ole">
            <p:oleObj spid="_x0000_s25605" name="Bitmap Image" r:id="rId6" imgW="2285714" imgH="3048426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362" name="Picture 2"/>
          <p:cNvPicPr>
            <a:picLocks noChangeAspect="1" noChangeArrowheads="1"/>
          </p:cNvPicPr>
          <p:nvPr/>
        </p:nvPicPr>
        <p:blipFill>
          <a:blip r:embed="rId3"/>
          <a:srcRect l="19231" t="28206" r="26923" b="30769"/>
          <a:stretch>
            <a:fillRect/>
          </a:stretch>
        </p:blipFill>
        <p:spPr bwMode="auto">
          <a:xfrm>
            <a:off x="5400675" y="1447800"/>
            <a:ext cx="2819400" cy="1608138"/>
          </a:xfrm>
          <a:prstGeom prst="rect">
            <a:avLst/>
          </a:prstGeom>
          <a:noFill/>
        </p:spPr>
      </p:pic>
      <p:pic>
        <p:nvPicPr>
          <p:cNvPr id="1039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95475" y="3581400"/>
            <a:ext cx="3008313" cy="2008188"/>
          </a:xfrm>
          <a:prstGeom prst="rect">
            <a:avLst/>
          </a:prstGeom>
          <a:noFill/>
        </p:spPr>
      </p:pic>
      <p:pic>
        <p:nvPicPr>
          <p:cNvPr id="1039364" name="Picture 4"/>
          <p:cNvPicPr>
            <a:picLocks noChangeAspect="1" noChangeArrowheads="1"/>
          </p:cNvPicPr>
          <p:nvPr/>
        </p:nvPicPr>
        <p:blipFill>
          <a:blip r:embed="rId5"/>
          <a:srcRect l="4175" t="1582" r="5637" b="7278"/>
          <a:stretch>
            <a:fillRect/>
          </a:stretch>
        </p:blipFill>
        <p:spPr bwMode="auto">
          <a:xfrm>
            <a:off x="2047875" y="1447800"/>
            <a:ext cx="2438400" cy="1463675"/>
          </a:xfrm>
          <a:prstGeom prst="rect">
            <a:avLst/>
          </a:prstGeom>
          <a:noFill/>
        </p:spPr>
      </p:pic>
      <p:pic>
        <p:nvPicPr>
          <p:cNvPr id="1039365" name="Picture 5"/>
          <p:cNvPicPr>
            <a:picLocks noChangeAspect="1" noChangeArrowheads="1"/>
          </p:cNvPicPr>
          <p:nvPr/>
        </p:nvPicPr>
        <p:blipFill>
          <a:blip r:embed="rId6"/>
          <a:srcRect l="42535" t="12192" r="36363" b="70198"/>
          <a:stretch>
            <a:fillRect/>
          </a:stretch>
        </p:blipFill>
        <p:spPr bwMode="auto">
          <a:xfrm>
            <a:off x="6315075" y="3581400"/>
            <a:ext cx="1730375" cy="1905000"/>
          </a:xfrm>
          <a:prstGeom prst="rect">
            <a:avLst/>
          </a:prstGeom>
          <a:noFill/>
        </p:spPr>
      </p:pic>
      <p:sp>
        <p:nvSpPr>
          <p:cNvPr id="1039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resolution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410" name="Picture 2"/>
          <p:cNvPicPr>
            <a:picLocks noChangeAspect="1" noChangeArrowheads="1"/>
          </p:cNvPicPr>
          <p:nvPr/>
        </p:nvPicPr>
        <p:blipFill>
          <a:blip r:embed="rId4"/>
          <a:srcRect l="19231" t="28206" r="26923" b="30769"/>
          <a:stretch>
            <a:fillRect/>
          </a:stretch>
        </p:blipFill>
        <p:spPr bwMode="auto">
          <a:xfrm>
            <a:off x="5410200" y="1447800"/>
            <a:ext cx="2819400" cy="1608138"/>
          </a:xfrm>
          <a:prstGeom prst="rect">
            <a:avLst/>
          </a:prstGeom>
          <a:noFill/>
        </p:spPr>
      </p:pic>
      <p:pic>
        <p:nvPicPr>
          <p:cNvPr id="10414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3581400"/>
            <a:ext cx="3008313" cy="2008188"/>
          </a:xfrm>
          <a:prstGeom prst="rect">
            <a:avLst/>
          </a:prstGeom>
          <a:noFill/>
        </p:spPr>
      </p:pic>
      <p:pic>
        <p:nvPicPr>
          <p:cNvPr id="1041412" name="Picture 4"/>
          <p:cNvPicPr>
            <a:picLocks noChangeAspect="1" noChangeArrowheads="1"/>
          </p:cNvPicPr>
          <p:nvPr/>
        </p:nvPicPr>
        <p:blipFill>
          <a:blip r:embed="rId6"/>
          <a:srcRect l="4175" t="1582" r="5637" b="7278"/>
          <a:stretch>
            <a:fillRect/>
          </a:stretch>
        </p:blipFill>
        <p:spPr bwMode="auto">
          <a:xfrm>
            <a:off x="2057400" y="1447800"/>
            <a:ext cx="2438400" cy="1463675"/>
          </a:xfrm>
          <a:prstGeom prst="rect">
            <a:avLst/>
          </a:prstGeom>
          <a:noFill/>
        </p:spPr>
      </p:pic>
      <p:pic>
        <p:nvPicPr>
          <p:cNvPr id="1041413" name="Picture 5"/>
          <p:cNvPicPr>
            <a:picLocks noChangeAspect="1" noChangeArrowheads="1"/>
          </p:cNvPicPr>
          <p:nvPr/>
        </p:nvPicPr>
        <p:blipFill>
          <a:blip r:embed="rId7"/>
          <a:srcRect l="42535" t="12192" r="36363" b="70198"/>
          <a:stretch>
            <a:fillRect/>
          </a:stretch>
        </p:blipFill>
        <p:spPr bwMode="auto">
          <a:xfrm>
            <a:off x="6324600" y="3581400"/>
            <a:ext cx="1730375" cy="1905000"/>
          </a:xfrm>
          <a:prstGeom prst="rect">
            <a:avLst/>
          </a:prstGeom>
          <a:noFill/>
        </p:spPr>
      </p:pic>
      <p:graphicFrame>
        <p:nvGraphicFramePr>
          <p:cNvPr id="1041414" name="Object 6"/>
          <p:cNvGraphicFramePr>
            <a:graphicFrameLocks noChangeAspect="1"/>
          </p:cNvGraphicFramePr>
          <p:nvPr/>
        </p:nvGraphicFramePr>
        <p:xfrm>
          <a:off x="2209800" y="1655763"/>
          <a:ext cx="2209800" cy="1087437"/>
        </p:xfrm>
        <a:graphic>
          <a:graphicData uri="http://schemas.openxmlformats.org/presentationml/2006/ole">
            <p:oleObj spid="_x0000_s28674" name="Bitmap Image" r:id="rId8" imgW="1066667" imgH="495369" progId="">
              <p:embed/>
            </p:oleObj>
          </a:graphicData>
        </a:graphic>
      </p:graphicFrame>
      <p:graphicFrame>
        <p:nvGraphicFramePr>
          <p:cNvPr id="1041415" name="Object 7"/>
          <p:cNvGraphicFramePr>
            <a:graphicFrameLocks noChangeAspect="1"/>
          </p:cNvGraphicFramePr>
          <p:nvPr/>
        </p:nvGraphicFramePr>
        <p:xfrm>
          <a:off x="1828800" y="3886200"/>
          <a:ext cx="3048000" cy="1398588"/>
        </p:xfrm>
        <a:graphic>
          <a:graphicData uri="http://schemas.openxmlformats.org/presentationml/2006/ole">
            <p:oleObj spid="_x0000_s28675" name="Bitmap Image" r:id="rId9" imgW="3048426" imgH="2029108" progId="">
              <p:embed/>
            </p:oleObj>
          </a:graphicData>
        </a:graphic>
      </p:graphicFrame>
      <p:graphicFrame>
        <p:nvGraphicFramePr>
          <p:cNvPr id="1041416" name="Object 8"/>
          <p:cNvGraphicFramePr>
            <a:graphicFrameLocks noChangeAspect="1"/>
          </p:cNvGraphicFramePr>
          <p:nvPr/>
        </p:nvGraphicFramePr>
        <p:xfrm>
          <a:off x="5410200" y="1503363"/>
          <a:ext cx="2895600" cy="1316037"/>
        </p:xfrm>
        <a:graphic>
          <a:graphicData uri="http://schemas.openxmlformats.org/presentationml/2006/ole">
            <p:oleObj spid="_x0000_s28676" name="Bitmap Image" r:id="rId10" imgW="3048426" imgH="2285714" progId="">
              <p:embed/>
            </p:oleObj>
          </a:graphicData>
        </a:graphic>
      </p:graphicFrame>
      <p:graphicFrame>
        <p:nvGraphicFramePr>
          <p:cNvPr id="1041417" name="Object 9"/>
          <p:cNvGraphicFramePr>
            <a:graphicFrameLocks noChangeAspect="1"/>
          </p:cNvGraphicFramePr>
          <p:nvPr/>
        </p:nvGraphicFramePr>
        <p:xfrm>
          <a:off x="6248400" y="3657600"/>
          <a:ext cx="1309688" cy="1600200"/>
        </p:xfrm>
        <a:graphic>
          <a:graphicData uri="http://schemas.openxmlformats.org/presentationml/2006/ole">
            <p:oleObj spid="_x0000_s28677" name="Bitmap Image" r:id="rId11" imgW="2285714" imgH="3048426" progId="">
              <p:embed/>
            </p:oleObj>
          </a:graphicData>
        </a:graphic>
      </p:graphicFrame>
      <p:sp>
        <p:nvSpPr>
          <p:cNvPr id="104141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resolution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3458" name="Object 2"/>
          <p:cNvGraphicFramePr>
            <a:graphicFrameLocks noChangeAspect="1"/>
          </p:cNvGraphicFramePr>
          <p:nvPr/>
        </p:nvGraphicFramePr>
        <p:xfrm>
          <a:off x="2200275" y="3886200"/>
          <a:ext cx="2743200" cy="1828800"/>
        </p:xfrm>
        <a:graphic>
          <a:graphicData uri="http://schemas.openxmlformats.org/presentationml/2006/ole">
            <p:oleObj spid="_x0000_s30722" name="Bitmap Image" r:id="rId4" imgW="3048426" imgH="2029108" progId="">
              <p:embed/>
            </p:oleObj>
          </a:graphicData>
        </a:graphic>
      </p:graphicFrame>
      <p:graphicFrame>
        <p:nvGraphicFramePr>
          <p:cNvPr id="1043459" name="Object 3"/>
          <p:cNvGraphicFramePr>
            <a:graphicFrameLocks noChangeAspect="1"/>
          </p:cNvGraphicFramePr>
          <p:nvPr/>
        </p:nvGraphicFramePr>
        <p:xfrm>
          <a:off x="2190750" y="1752600"/>
          <a:ext cx="2743200" cy="1828800"/>
        </p:xfrm>
        <a:graphic>
          <a:graphicData uri="http://schemas.openxmlformats.org/presentationml/2006/ole">
            <p:oleObj spid="_x0000_s30723" name="Bitmap Image" r:id="rId5" imgW="3258005" imgH="2161905" progId="">
              <p:embed/>
            </p:oleObj>
          </a:graphicData>
        </a:graphic>
      </p:graphicFrame>
      <p:graphicFrame>
        <p:nvGraphicFramePr>
          <p:cNvPr id="1043460" name="Object 4"/>
          <p:cNvGraphicFramePr>
            <a:graphicFrameLocks noChangeAspect="1"/>
          </p:cNvGraphicFramePr>
          <p:nvPr/>
        </p:nvGraphicFramePr>
        <p:xfrm>
          <a:off x="5857875" y="1371600"/>
          <a:ext cx="2438400" cy="1828800"/>
        </p:xfrm>
        <a:graphic>
          <a:graphicData uri="http://schemas.openxmlformats.org/presentationml/2006/ole">
            <p:oleObj spid="_x0000_s30724" name="Bitmap Image" r:id="rId6" imgW="3048426" imgH="2285714" progId="">
              <p:embed/>
            </p:oleObj>
          </a:graphicData>
        </a:graphic>
      </p:graphicFrame>
      <p:graphicFrame>
        <p:nvGraphicFramePr>
          <p:cNvPr id="1043461" name="Object 5"/>
          <p:cNvGraphicFramePr>
            <a:graphicFrameLocks noChangeAspect="1"/>
          </p:cNvGraphicFramePr>
          <p:nvPr/>
        </p:nvGraphicFramePr>
        <p:xfrm>
          <a:off x="6162675" y="3505200"/>
          <a:ext cx="1905000" cy="2514600"/>
        </p:xfrm>
        <a:graphic>
          <a:graphicData uri="http://schemas.openxmlformats.org/presentationml/2006/ole">
            <p:oleObj spid="_x0000_s30725" name="Bitmap Image" r:id="rId7" imgW="2285714" imgH="3048426" progId="">
              <p:embed/>
            </p:oleObj>
          </a:graphicData>
        </a:graphic>
      </p:graphicFrame>
      <p:sp>
        <p:nvSpPr>
          <p:cNvPr id="10434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Blind recognition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506" name="Object 2"/>
          <p:cNvGraphicFramePr>
            <a:graphicFrameLocks noChangeAspect="1"/>
          </p:cNvGraphicFramePr>
          <p:nvPr/>
        </p:nvGraphicFramePr>
        <p:xfrm>
          <a:off x="2200275" y="1752600"/>
          <a:ext cx="2743200" cy="1828800"/>
        </p:xfrm>
        <a:graphic>
          <a:graphicData uri="http://schemas.openxmlformats.org/presentationml/2006/ole">
            <p:oleObj spid="_x0000_s32770" name="Bitmap Image" r:id="rId4" imgW="3258005" imgH="2161905" progId="">
              <p:embed/>
            </p:oleObj>
          </a:graphicData>
        </a:graphic>
      </p:graphicFrame>
      <p:graphicFrame>
        <p:nvGraphicFramePr>
          <p:cNvPr id="1045507" name="Object 3"/>
          <p:cNvGraphicFramePr>
            <a:graphicFrameLocks noChangeAspect="1"/>
          </p:cNvGraphicFramePr>
          <p:nvPr/>
        </p:nvGraphicFramePr>
        <p:xfrm>
          <a:off x="2200275" y="3886200"/>
          <a:ext cx="2743200" cy="1825625"/>
        </p:xfrm>
        <a:graphic>
          <a:graphicData uri="http://schemas.openxmlformats.org/presentationml/2006/ole">
            <p:oleObj spid="_x0000_s32771" name="Bitmap Image" r:id="rId5" imgW="3048426" imgH="2029108" progId="">
              <p:embed/>
            </p:oleObj>
          </a:graphicData>
        </a:graphic>
      </p:graphicFrame>
      <p:graphicFrame>
        <p:nvGraphicFramePr>
          <p:cNvPr id="1045508" name="Object 4"/>
          <p:cNvGraphicFramePr>
            <a:graphicFrameLocks noChangeAspect="1"/>
          </p:cNvGraphicFramePr>
          <p:nvPr/>
        </p:nvGraphicFramePr>
        <p:xfrm>
          <a:off x="6162675" y="3505200"/>
          <a:ext cx="1905000" cy="2514600"/>
        </p:xfrm>
        <a:graphic>
          <a:graphicData uri="http://schemas.openxmlformats.org/presentationml/2006/ole">
            <p:oleObj spid="_x0000_s32772" name="Bitmap Image" r:id="rId6" imgW="2285714" imgH="3048426" progId="">
              <p:embed/>
            </p:oleObj>
          </a:graphicData>
        </a:graphic>
      </p:graphicFrame>
      <p:graphicFrame>
        <p:nvGraphicFramePr>
          <p:cNvPr id="1045509" name="Object 5"/>
          <p:cNvGraphicFramePr>
            <a:graphicFrameLocks noChangeAspect="1"/>
          </p:cNvGraphicFramePr>
          <p:nvPr/>
        </p:nvGraphicFramePr>
        <p:xfrm>
          <a:off x="5857875" y="1371600"/>
          <a:ext cx="2438400" cy="1828800"/>
        </p:xfrm>
        <a:graphic>
          <a:graphicData uri="http://schemas.openxmlformats.org/presentationml/2006/ole">
            <p:oleObj spid="_x0000_s32773" name="Bitmap Image" r:id="rId7" imgW="3048426" imgH="2285714" progId="">
              <p:embed/>
            </p:oleObj>
          </a:graphicData>
        </a:graphic>
      </p:graphicFrame>
      <p:sp>
        <p:nvSpPr>
          <p:cNvPr id="10455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Appearance + Context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When?</a:t>
            </a:r>
          </a:p>
        </p:txBody>
      </p:sp>
      <p:sp>
        <p:nvSpPr>
          <p:cNvPr id="104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/>
              <a:t>Humans?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Machines?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Set-up</a:t>
            </a:r>
          </a:p>
        </p:txBody>
      </p:sp>
      <p:pic>
        <p:nvPicPr>
          <p:cNvPr id="1076228" name="Picture 4" descr="1_27_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1838" y="2097088"/>
            <a:ext cx="1552575" cy="1035050"/>
          </a:xfrm>
          <a:prstGeom prst="rect">
            <a:avLst/>
          </a:prstGeom>
          <a:noFill/>
        </p:spPr>
      </p:pic>
      <p:sp>
        <p:nvSpPr>
          <p:cNvPr id="1076229" name="Oval 5"/>
          <p:cNvSpPr>
            <a:spLocks noChangeArrowheads="1"/>
          </p:cNvSpPr>
          <p:nvPr/>
        </p:nvSpPr>
        <p:spPr bwMode="auto">
          <a:xfrm>
            <a:off x="2387600" y="3349625"/>
            <a:ext cx="1555750" cy="979488"/>
          </a:xfrm>
          <a:prstGeom prst="ellipse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30" name="Text Box 6"/>
          <p:cNvSpPr txBox="1">
            <a:spLocks noChangeArrowheads="1"/>
          </p:cNvSpPr>
          <p:nvPr/>
        </p:nvSpPr>
        <p:spPr bwMode="auto">
          <a:xfrm>
            <a:off x="2325688" y="3668713"/>
            <a:ext cx="1649412" cy="320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500" b="0"/>
              <a:t>Low Resolution</a:t>
            </a:r>
          </a:p>
        </p:txBody>
      </p:sp>
      <p:sp>
        <p:nvSpPr>
          <p:cNvPr id="1076231" name="Oval 7"/>
          <p:cNvSpPr>
            <a:spLocks noChangeArrowheads="1"/>
          </p:cNvSpPr>
          <p:nvPr/>
        </p:nvSpPr>
        <p:spPr bwMode="auto">
          <a:xfrm>
            <a:off x="4095750" y="3351213"/>
            <a:ext cx="1555750" cy="977900"/>
          </a:xfrm>
          <a:prstGeom prst="ellipse">
            <a:avLst/>
          </a:prstGeom>
          <a:solidFill>
            <a:srgbClr val="CC99FF"/>
          </a:solidFill>
          <a:ln w="2857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32" name="Text Box 8"/>
          <p:cNvSpPr txBox="1">
            <a:spLocks noChangeArrowheads="1"/>
          </p:cNvSpPr>
          <p:nvPr/>
        </p:nvSpPr>
        <p:spPr bwMode="auto">
          <a:xfrm>
            <a:off x="4064000" y="3643313"/>
            <a:ext cx="1619250" cy="320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500" b="0"/>
              <a:t>Appearance</a:t>
            </a:r>
          </a:p>
        </p:txBody>
      </p:sp>
      <p:sp>
        <p:nvSpPr>
          <p:cNvPr id="1076233" name="Line 9"/>
          <p:cNvSpPr>
            <a:spLocks noChangeShapeType="1"/>
          </p:cNvSpPr>
          <p:nvPr/>
        </p:nvSpPr>
        <p:spPr bwMode="auto">
          <a:xfrm>
            <a:off x="3149600" y="4329113"/>
            <a:ext cx="0" cy="24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34" name="Oval 10"/>
          <p:cNvSpPr>
            <a:spLocks noChangeArrowheads="1"/>
          </p:cNvSpPr>
          <p:nvPr/>
        </p:nvSpPr>
        <p:spPr bwMode="auto">
          <a:xfrm>
            <a:off x="2387600" y="4573588"/>
            <a:ext cx="1555750" cy="977900"/>
          </a:xfrm>
          <a:prstGeom prst="ellipse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35" name="Oval 11"/>
          <p:cNvSpPr>
            <a:spLocks noChangeArrowheads="1"/>
          </p:cNvSpPr>
          <p:nvPr/>
        </p:nvSpPr>
        <p:spPr bwMode="auto">
          <a:xfrm>
            <a:off x="5803900" y="3351213"/>
            <a:ext cx="1555750" cy="977900"/>
          </a:xfrm>
          <a:prstGeom prst="ellipse">
            <a:avLst/>
          </a:prstGeom>
          <a:solidFill>
            <a:srgbClr val="99FF66"/>
          </a:solidFill>
          <a:ln w="2857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36" name="Text Box 12"/>
          <p:cNvSpPr txBox="1">
            <a:spLocks noChangeArrowheads="1"/>
          </p:cNvSpPr>
          <p:nvPr/>
        </p:nvSpPr>
        <p:spPr bwMode="auto">
          <a:xfrm>
            <a:off x="5895975" y="3662363"/>
            <a:ext cx="1403350" cy="320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500" b="0"/>
              <a:t>Machine</a:t>
            </a:r>
          </a:p>
        </p:txBody>
      </p:sp>
      <p:sp>
        <p:nvSpPr>
          <p:cNvPr id="1076237" name="Oval 13"/>
          <p:cNvSpPr>
            <a:spLocks noChangeArrowheads="1"/>
          </p:cNvSpPr>
          <p:nvPr/>
        </p:nvSpPr>
        <p:spPr bwMode="auto">
          <a:xfrm>
            <a:off x="5803900" y="4572000"/>
            <a:ext cx="1555750" cy="979488"/>
          </a:xfrm>
          <a:prstGeom prst="ellipse">
            <a:avLst/>
          </a:prstGeom>
          <a:solidFill>
            <a:srgbClr val="99FF66"/>
          </a:solidFill>
          <a:ln w="2857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38" name="Text Box 14"/>
          <p:cNvSpPr txBox="1">
            <a:spLocks noChangeArrowheads="1"/>
          </p:cNvSpPr>
          <p:nvPr/>
        </p:nvSpPr>
        <p:spPr bwMode="auto">
          <a:xfrm>
            <a:off x="5895975" y="4884738"/>
            <a:ext cx="1403350" cy="320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500" b="0"/>
              <a:t>Human</a:t>
            </a:r>
          </a:p>
        </p:txBody>
      </p:sp>
      <p:sp>
        <p:nvSpPr>
          <p:cNvPr id="1076239" name="Oval 15"/>
          <p:cNvSpPr>
            <a:spLocks noChangeArrowheads="1"/>
          </p:cNvSpPr>
          <p:nvPr/>
        </p:nvSpPr>
        <p:spPr bwMode="auto">
          <a:xfrm>
            <a:off x="4095750" y="4572000"/>
            <a:ext cx="1555750" cy="979488"/>
          </a:xfrm>
          <a:prstGeom prst="ellipse">
            <a:avLst/>
          </a:prstGeom>
          <a:solidFill>
            <a:srgbClr val="CC99FF"/>
          </a:solidFill>
          <a:ln w="2857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40" name="Text Box 16"/>
          <p:cNvSpPr txBox="1">
            <a:spLocks noChangeArrowheads="1"/>
          </p:cNvSpPr>
          <p:nvPr/>
        </p:nvSpPr>
        <p:spPr bwMode="auto">
          <a:xfrm>
            <a:off x="4064000" y="4865688"/>
            <a:ext cx="1619250" cy="320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500" b="0"/>
              <a:t>Context</a:t>
            </a:r>
          </a:p>
        </p:txBody>
      </p:sp>
      <p:sp>
        <p:nvSpPr>
          <p:cNvPr id="1076241" name="Line 17"/>
          <p:cNvSpPr>
            <a:spLocks noChangeShapeType="1"/>
          </p:cNvSpPr>
          <p:nvPr/>
        </p:nvSpPr>
        <p:spPr bwMode="auto">
          <a:xfrm>
            <a:off x="4889500" y="4329113"/>
            <a:ext cx="0" cy="24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6242" name="Line 18"/>
          <p:cNvSpPr>
            <a:spLocks noChangeShapeType="1"/>
          </p:cNvSpPr>
          <p:nvPr/>
        </p:nvSpPr>
        <p:spPr bwMode="auto">
          <a:xfrm>
            <a:off x="6567488" y="4329113"/>
            <a:ext cx="0" cy="24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76243" name="Picture 19" descr="seg_1_27_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4913" y="2097088"/>
            <a:ext cx="1552575" cy="1035050"/>
          </a:xfrm>
          <a:prstGeom prst="rect">
            <a:avLst/>
          </a:prstGeom>
          <a:noFill/>
        </p:spPr>
      </p:pic>
      <p:sp>
        <p:nvSpPr>
          <p:cNvPr id="1076244" name="Text Box 20"/>
          <p:cNvSpPr txBox="1">
            <a:spLocks noChangeArrowheads="1"/>
          </p:cNvSpPr>
          <p:nvPr/>
        </p:nvSpPr>
        <p:spPr bwMode="auto">
          <a:xfrm>
            <a:off x="5029200" y="2290763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6245" name="Text Box 21"/>
          <p:cNvSpPr txBox="1">
            <a:spLocks noChangeArrowheads="1"/>
          </p:cNvSpPr>
          <p:nvPr/>
        </p:nvSpPr>
        <p:spPr bwMode="auto">
          <a:xfrm>
            <a:off x="5762625" y="2592388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6246" name="Text Box 22"/>
          <p:cNvSpPr txBox="1">
            <a:spLocks noChangeArrowheads="1"/>
          </p:cNvSpPr>
          <p:nvPr/>
        </p:nvSpPr>
        <p:spPr bwMode="auto">
          <a:xfrm>
            <a:off x="5394325" y="2805113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6247" name="Text Box 23"/>
          <p:cNvSpPr txBox="1">
            <a:spLocks noChangeArrowheads="1"/>
          </p:cNvSpPr>
          <p:nvPr/>
        </p:nvSpPr>
        <p:spPr bwMode="auto">
          <a:xfrm>
            <a:off x="6188075" y="2805113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6248" name="Text Box 24"/>
          <p:cNvSpPr txBox="1">
            <a:spLocks noChangeArrowheads="1"/>
          </p:cNvSpPr>
          <p:nvPr/>
        </p:nvSpPr>
        <p:spPr bwMode="auto">
          <a:xfrm>
            <a:off x="5578475" y="2201863"/>
            <a:ext cx="36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6249" name="Text Box 25"/>
          <p:cNvSpPr txBox="1">
            <a:spLocks noChangeArrowheads="1"/>
          </p:cNvSpPr>
          <p:nvPr/>
        </p:nvSpPr>
        <p:spPr bwMode="auto">
          <a:xfrm>
            <a:off x="2419350" y="4881563"/>
            <a:ext cx="1555750" cy="3206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500" b="0"/>
              <a:t>High Resolution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6229" grpId="0" animBg="1"/>
      <p:bldP spid="1076230" grpId="0"/>
      <p:bldP spid="1076231" grpId="0" animBg="1"/>
      <p:bldP spid="1076232" grpId="0"/>
      <p:bldP spid="1076233" grpId="0" animBg="1"/>
      <p:bldP spid="1076234" grpId="0" animBg="1"/>
      <p:bldP spid="1076235" grpId="0" animBg="1"/>
      <p:bldP spid="1076236" grpId="0"/>
      <p:bldP spid="1076237" grpId="0" animBg="1"/>
      <p:bldP spid="1076238" grpId="0"/>
      <p:bldP spid="1076239" grpId="0" animBg="1"/>
      <p:bldP spid="1076240" grpId="0"/>
      <p:bldP spid="1076241" grpId="0" animBg="1"/>
      <p:bldP spid="1076242" grpId="0" animBg="1"/>
      <p:bldP spid="1076244" grpId="0"/>
      <p:bldP spid="1076245" grpId="0"/>
      <p:bldP spid="1076246" grpId="0"/>
      <p:bldP spid="1076247" grpId="0"/>
      <p:bldP spid="1076248" grpId="0"/>
      <p:bldP spid="10762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8578" name="Object 2"/>
          <p:cNvGraphicFramePr>
            <a:graphicFrameLocks noChangeAspect="1"/>
          </p:cNvGraphicFramePr>
          <p:nvPr/>
        </p:nvGraphicFramePr>
        <p:xfrm>
          <a:off x="2133600" y="914400"/>
          <a:ext cx="5334000" cy="3124200"/>
        </p:xfrm>
        <a:graphic>
          <a:graphicData uri="http://schemas.openxmlformats.org/presentationml/2006/ole">
            <p:oleObj spid="_x0000_s36866" name="Bitmap Image" r:id="rId3" imgW="12755755" imgH="8802329" progId="">
              <p:embed/>
            </p:oleObj>
          </a:graphicData>
        </a:graphic>
      </p:graphicFrame>
      <p:graphicFrame>
        <p:nvGraphicFramePr>
          <p:cNvPr id="1048579" name="Object 3"/>
          <p:cNvGraphicFramePr>
            <a:graphicFrameLocks noChangeAspect="1"/>
          </p:cNvGraphicFramePr>
          <p:nvPr/>
        </p:nvGraphicFramePr>
        <p:xfrm>
          <a:off x="2209800" y="3886200"/>
          <a:ext cx="4953000" cy="2622550"/>
        </p:xfrm>
        <a:graphic>
          <a:graphicData uri="http://schemas.openxmlformats.org/presentationml/2006/ole">
            <p:oleObj spid="_x0000_s36867" name="Bitmap Image" r:id="rId4" imgW="13323810" imgH="8819048" progId="">
              <p:embed/>
            </p:oleObj>
          </a:graphicData>
        </a:graphic>
      </p:graphicFrame>
      <p:sp>
        <p:nvSpPr>
          <p:cNvPr id="1048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resolution: Appearance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9602" name="Object 2"/>
          <p:cNvGraphicFramePr>
            <a:graphicFrameLocks noChangeAspect="1"/>
          </p:cNvGraphicFramePr>
          <p:nvPr/>
        </p:nvGraphicFramePr>
        <p:xfrm>
          <a:off x="2590800" y="762000"/>
          <a:ext cx="3962400" cy="3197225"/>
        </p:xfrm>
        <a:graphic>
          <a:graphicData uri="http://schemas.openxmlformats.org/presentationml/2006/ole">
            <p:oleObj spid="_x0000_s37890" name="Bitmap Image" r:id="rId3" imgW="13285714" imgH="8802329" progId="">
              <p:embed/>
            </p:oleObj>
          </a:graphicData>
        </a:graphic>
      </p:graphicFrame>
      <p:graphicFrame>
        <p:nvGraphicFramePr>
          <p:cNvPr id="1049603" name="Object 3"/>
          <p:cNvGraphicFramePr>
            <a:graphicFrameLocks noChangeAspect="1"/>
          </p:cNvGraphicFramePr>
          <p:nvPr/>
        </p:nvGraphicFramePr>
        <p:xfrm>
          <a:off x="2209800" y="3886200"/>
          <a:ext cx="4953000" cy="2622550"/>
        </p:xfrm>
        <a:graphic>
          <a:graphicData uri="http://schemas.openxmlformats.org/presentationml/2006/ole">
            <p:oleObj spid="_x0000_s37891" name="Bitmap Image" r:id="rId4" imgW="13323810" imgH="8819048" progId="">
              <p:embed/>
            </p:oleObj>
          </a:graphicData>
        </a:graphic>
      </p:graphicFrame>
      <p:graphicFrame>
        <p:nvGraphicFramePr>
          <p:cNvPr id="1049604" name="Object 4"/>
          <p:cNvGraphicFramePr>
            <a:graphicFrameLocks noChangeAspect="1"/>
          </p:cNvGraphicFramePr>
          <p:nvPr/>
        </p:nvGraphicFramePr>
        <p:xfrm>
          <a:off x="5105400" y="3648075"/>
          <a:ext cx="1447800" cy="457200"/>
        </p:xfrm>
        <a:graphic>
          <a:graphicData uri="http://schemas.openxmlformats.org/presentationml/2006/ole">
            <p:oleObj spid="_x0000_s37892" name="Bitmap Image" r:id="rId5" imgW="13285714" imgH="8802329" progId="">
              <p:embed/>
            </p:oleObj>
          </a:graphicData>
        </a:graphic>
      </p:graphicFrame>
      <p:sp>
        <p:nvSpPr>
          <p:cNvPr id="10496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Low resolution: Context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0626" name="Object 2"/>
          <p:cNvGraphicFramePr>
            <a:graphicFrameLocks noChangeAspect="1"/>
          </p:cNvGraphicFramePr>
          <p:nvPr/>
        </p:nvGraphicFramePr>
        <p:xfrm>
          <a:off x="2133600" y="609600"/>
          <a:ext cx="5486400" cy="3308350"/>
        </p:xfrm>
        <a:graphic>
          <a:graphicData uri="http://schemas.openxmlformats.org/presentationml/2006/ole">
            <p:oleObj spid="_x0000_s38914" name="Bitmap Image" r:id="rId3" imgW="13323810" imgH="8819048" progId="">
              <p:embed/>
            </p:oleObj>
          </a:graphicData>
        </a:graphic>
      </p:graphicFrame>
      <p:graphicFrame>
        <p:nvGraphicFramePr>
          <p:cNvPr id="1050627" name="Object 3"/>
          <p:cNvGraphicFramePr>
            <a:graphicFrameLocks noChangeAspect="1"/>
          </p:cNvGraphicFramePr>
          <p:nvPr/>
        </p:nvGraphicFramePr>
        <p:xfrm>
          <a:off x="2209800" y="3886200"/>
          <a:ext cx="4953000" cy="2622550"/>
        </p:xfrm>
        <a:graphic>
          <a:graphicData uri="http://schemas.openxmlformats.org/presentationml/2006/ole">
            <p:oleObj spid="_x0000_s38915" name="Bitmap Image" r:id="rId4" imgW="13323810" imgH="8819048" progId="">
              <p:embed/>
            </p:oleObj>
          </a:graphicData>
        </a:graphic>
      </p:graphicFrame>
      <p:sp>
        <p:nvSpPr>
          <p:cNvPr id="105062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Low resolution: Appearance + Context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14313"/>
            <a:ext cx="9144000" cy="762000"/>
          </a:xfrm>
        </p:spPr>
        <p:txBody>
          <a:bodyPr/>
          <a:lstStyle/>
          <a:p>
            <a:r>
              <a:rPr lang="en-US" dirty="0"/>
              <a:t>When?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86635" y="1096963"/>
            <a:ext cx="7454900" cy="54800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High intra-class variance</a:t>
            </a:r>
          </a:p>
          <a:p>
            <a:pPr lvl="1"/>
            <a:r>
              <a:rPr lang="en-US"/>
              <a:t>Chairs</a:t>
            </a:r>
          </a:p>
          <a:p>
            <a:pPr lvl="1"/>
            <a:endParaRPr lang="en-US"/>
          </a:p>
          <a:p>
            <a:r>
              <a:rPr lang="en-US"/>
              <a:t>Low inter-class variance</a:t>
            </a:r>
          </a:p>
          <a:p>
            <a:pPr lvl="1"/>
            <a:r>
              <a:rPr lang="en-US"/>
              <a:t>Lemon vs. tennis ball</a:t>
            </a:r>
          </a:p>
          <a:p>
            <a:endParaRPr lang="en-US"/>
          </a:p>
          <a:p>
            <a:r>
              <a:rPr lang="en-US"/>
              <a:t>Occlusion</a:t>
            </a:r>
          </a:p>
          <a:p>
            <a:endParaRPr lang="en-US"/>
          </a:p>
          <a:p>
            <a:r>
              <a:rPr lang="en-US"/>
              <a:t>Low resolution image</a:t>
            </a:r>
          </a:p>
          <a:p>
            <a:pPr lvl="1"/>
            <a:r>
              <a:rPr lang="en-US"/>
              <a:t>Image of a far away scene</a:t>
            </a:r>
          </a:p>
          <a:p>
            <a:pPr lvl="1"/>
            <a:r>
              <a:rPr lang="en-US"/>
              <a:t>Bad quality</a:t>
            </a:r>
          </a:p>
          <a:p>
            <a:endParaRPr lang="en-US" sz="2000"/>
          </a:p>
        </p:txBody>
      </p:sp>
      <p:pic>
        <p:nvPicPr>
          <p:cNvPr id="1035268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325285" y="1638300"/>
            <a:ext cx="2755900" cy="1579563"/>
          </a:xfrm>
          <a:noFill/>
          <a:ln/>
        </p:spPr>
      </p:pic>
      <p:graphicFrame>
        <p:nvGraphicFramePr>
          <p:cNvPr id="1035269" name="Object 5"/>
          <p:cNvGraphicFramePr>
            <a:graphicFrameLocks noChangeAspect="1"/>
          </p:cNvGraphicFramePr>
          <p:nvPr>
            <p:ph sz="quarter" idx="3"/>
          </p:nvPr>
        </p:nvGraphicFramePr>
        <p:xfrm>
          <a:off x="5331635" y="3959225"/>
          <a:ext cx="2743200" cy="1924050"/>
        </p:xfrm>
        <a:graphic>
          <a:graphicData uri="http://schemas.openxmlformats.org/presentationml/2006/ole">
            <p:oleObj spid="_x0000_s15362" name="Bitmap Image" r:id="rId4" imgW="2742857" imgH="1924319" progId="">
              <p:embed/>
            </p:oleObj>
          </a:graphicData>
        </a:graphic>
      </p:graphicFrame>
      <p:sp>
        <p:nvSpPr>
          <p:cNvPr id="1035271" name="Text Box 7"/>
          <p:cNvSpPr txBox="1">
            <a:spLocks noChangeArrowheads="1"/>
          </p:cNvSpPr>
          <p:nvPr/>
        </p:nvSpPr>
        <p:spPr bwMode="auto">
          <a:xfrm>
            <a:off x="5028423" y="5886450"/>
            <a:ext cx="33575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[Rabinovich et al., ICCV 07]</a:t>
            </a:r>
          </a:p>
        </p:txBody>
      </p:sp>
      <p:sp>
        <p:nvSpPr>
          <p:cNvPr id="1035272" name="Text Box 8"/>
          <p:cNvSpPr txBox="1">
            <a:spLocks noChangeArrowheads="1"/>
          </p:cNvSpPr>
          <p:nvPr/>
        </p:nvSpPr>
        <p:spPr bwMode="auto">
          <a:xfrm>
            <a:off x="5299885" y="3267075"/>
            <a:ext cx="2705100" cy="36671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[Bustos et.al., CSUR 2005]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71" grpId="0"/>
      <p:bldP spid="10352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650" name="Object 2"/>
          <p:cNvGraphicFramePr>
            <a:graphicFrameLocks noChangeAspect="1"/>
          </p:cNvGraphicFramePr>
          <p:nvPr/>
        </p:nvGraphicFramePr>
        <p:xfrm>
          <a:off x="2209800" y="3886200"/>
          <a:ext cx="4953000" cy="2622550"/>
        </p:xfrm>
        <a:graphic>
          <a:graphicData uri="http://schemas.openxmlformats.org/presentationml/2006/ole">
            <p:oleObj spid="_x0000_s39938" name="Bitmap Image" r:id="rId4" imgW="13323810" imgH="8819048" progId="">
              <p:embed/>
            </p:oleObj>
          </a:graphicData>
        </a:graphic>
      </p:graphicFrame>
      <p:pic>
        <p:nvPicPr>
          <p:cNvPr id="1051651" name="Picture 3" descr="tree"/>
          <p:cNvPicPr>
            <a:picLocks noChangeAspect="1" noChangeArrowheads="1"/>
          </p:cNvPicPr>
          <p:nvPr/>
        </p:nvPicPr>
        <p:blipFill>
          <a:blip r:embed="rId5"/>
          <a:srcRect l="6285" t="12613" r="7520" b="17117"/>
          <a:stretch>
            <a:fillRect/>
          </a:stretch>
        </p:blipFill>
        <p:spPr bwMode="auto">
          <a:xfrm>
            <a:off x="2133600" y="1600200"/>
            <a:ext cx="5029200" cy="2043113"/>
          </a:xfrm>
          <a:prstGeom prst="rect">
            <a:avLst/>
          </a:prstGeom>
          <a:noFill/>
        </p:spPr>
      </p:pic>
      <p:sp>
        <p:nvSpPr>
          <p:cNvPr id="1051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resolution: Appearance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3698" name="Object 2"/>
          <p:cNvGraphicFramePr>
            <a:graphicFrameLocks noChangeAspect="1"/>
          </p:cNvGraphicFramePr>
          <p:nvPr/>
        </p:nvGraphicFramePr>
        <p:xfrm>
          <a:off x="1752600" y="1676400"/>
          <a:ext cx="5867400" cy="1905000"/>
        </p:xfrm>
        <a:graphic>
          <a:graphicData uri="http://schemas.openxmlformats.org/presentationml/2006/ole">
            <p:oleObj spid="_x0000_s41986" name="Bitmap Image" r:id="rId4" imgW="13361905" imgH="9488224" progId="">
              <p:embed/>
            </p:oleObj>
          </a:graphicData>
        </a:graphic>
      </p:graphicFrame>
      <p:graphicFrame>
        <p:nvGraphicFramePr>
          <p:cNvPr id="1053699" name="Object 3"/>
          <p:cNvGraphicFramePr>
            <a:graphicFrameLocks noChangeAspect="1"/>
          </p:cNvGraphicFramePr>
          <p:nvPr/>
        </p:nvGraphicFramePr>
        <p:xfrm>
          <a:off x="2209800" y="3886200"/>
          <a:ext cx="4953000" cy="2622550"/>
        </p:xfrm>
        <a:graphic>
          <a:graphicData uri="http://schemas.openxmlformats.org/presentationml/2006/ole">
            <p:oleObj spid="_x0000_s41987" name="Bitmap Image" r:id="rId5" imgW="13323810" imgH="8819048" progId="">
              <p:embed/>
            </p:oleObj>
          </a:graphicData>
        </a:graphic>
      </p:graphicFrame>
      <p:sp>
        <p:nvSpPr>
          <p:cNvPr id="1053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resolution: Context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5746" name="Object 2"/>
          <p:cNvGraphicFramePr>
            <a:graphicFrameLocks noChangeAspect="1"/>
          </p:cNvGraphicFramePr>
          <p:nvPr/>
        </p:nvGraphicFramePr>
        <p:xfrm>
          <a:off x="1752600" y="1752600"/>
          <a:ext cx="5867400" cy="1828800"/>
        </p:xfrm>
        <a:graphic>
          <a:graphicData uri="http://schemas.openxmlformats.org/presentationml/2006/ole">
            <p:oleObj spid="_x0000_s44034" name="Bitmap Image" r:id="rId4" imgW="13374967" imgH="9504762" progId="">
              <p:embed/>
            </p:oleObj>
          </a:graphicData>
        </a:graphic>
      </p:graphicFrame>
      <p:graphicFrame>
        <p:nvGraphicFramePr>
          <p:cNvPr id="1055747" name="Object 3"/>
          <p:cNvGraphicFramePr>
            <a:graphicFrameLocks noChangeAspect="1"/>
          </p:cNvGraphicFramePr>
          <p:nvPr/>
        </p:nvGraphicFramePr>
        <p:xfrm>
          <a:off x="2209800" y="3886200"/>
          <a:ext cx="4953000" cy="2622550"/>
        </p:xfrm>
        <a:graphic>
          <a:graphicData uri="http://schemas.openxmlformats.org/presentationml/2006/ole">
            <p:oleObj spid="_x0000_s44035" name="Bitmap Image" r:id="rId5" imgW="13323810" imgH="8819048" progId="">
              <p:embed/>
            </p:oleObj>
          </a:graphicData>
        </a:graphic>
      </p:graphicFrame>
      <p:sp>
        <p:nvSpPr>
          <p:cNvPr id="1055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High resolution: Appearance + Context</a:t>
            </a:r>
          </a:p>
        </p:txBody>
      </p:sp>
      <p:sp>
        <p:nvSpPr>
          <p:cNvPr id="1055750" name="Text Box 6"/>
          <p:cNvSpPr txBox="1">
            <a:spLocks noChangeArrowheads="1"/>
          </p:cNvSpPr>
          <p:nvPr/>
        </p:nvSpPr>
        <p:spPr bwMode="auto">
          <a:xfrm>
            <a:off x="7345363" y="4386263"/>
            <a:ext cx="158750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11 subjects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2 sessions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3 scenarios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70 segments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1304580" name="Text Box 4"/>
          <p:cNvSpPr txBox="1">
            <a:spLocks noChangeArrowheads="1"/>
          </p:cNvSpPr>
          <p:nvPr/>
        </p:nvSpPr>
        <p:spPr bwMode="auto">
          <a:xfrm>
            <a:off x="6588125" y="3538538"/>
            <a:ext cx="2354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[Torralba et al., Tech Report 2007]</a:t>
            </a:r>
          </a:p>
        </p:txBody>
      </p:sp>
      <p:graphicFrame>
        <p:nvGraphicFramePr>
          <p:cNvPr id="1304583" name="Object 7"/>
          <p:cNvGraphicFramePr>
            <a:graphicFrameLocks noChangeAspect="1"/>
          </p:cNvGraphicFramePr>
          <p:nvPr/>
        </p:nvGraphicFramePr>
        <p:xfrm>
          <a:off x="1360488" y="1272589"/>
          <a:ext cx="5278437" cy="5245100"/>
        </p:xfrm>
        <a:graphic>
          <a:graphicData uri="http://schemas.openxmlformats.org/presentationml/2006/ole">
            <p:oleObj spid="_x0000_s46082" name="Bitmap Image" r:id="rId3" imgW="6125430" imgH="6087325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86635" y="214313"/>
            <a:ext cx="7870825" cy="762000"/>
          </a:xfrm>
        </p:spPr>
        <p:txBody>
          <a:bodyPr/>
          <a:lstStyle/>
          <a:p>
            <a:r>
              <a:rPr lang="en-US" dirty="0"/>
              <a:t>Machines</a:t>
            </a:r>
          </a:p>
        </p:txBody>
      </p:sp>
      <p:graphicFrame>
        <p:nvGraphicFramePr>
          <p:cNvPr id="1075315" name="Object 115"/>
          <p:cNvGraphicFramePr>
            <a:graphicFrameLocks noChangeAspect="1"/>
          </p:cNvGraphicFramePr>
          <p:nvPr>
            <p:ph sz="quarter" idx="2"/>
          </p:nvPr>
        </p:nvGraphicFramePr>
        <p:xfrm>
          <a:off x="2675670" y="3241675"/>
          <a:ext cx="3773488" cy="777875"/>
        </p:xfrm>
        <a:graphic>
          <a:graphicData uri="http://schemas.openxmlformats.org/presentationml/2006/ole">
            <p:oleObj spid="_x0000_s48130" name="Equation" r:id="rId4" imgW="4127400" imgH="850680" progId="Equation.3">
              <p:embed/>
            </p:oleObj>
          </a:graphicData>
        </a:graphic>
      </p:graphicFrame>
      <p:pic>
        <p:nvPicPr>
          <p:cNvPr id="1075204" name="Picture 4" descr="seg_1_27_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1195" y="1377950"/>
            <a:ext cx="1552575" cy="1035050"/>
          </a:xfrm>
          <a:prstGeom prst="rect">
            <a:avLst/>
          </a:prstGeom>
          <a:noFill/>
        </p:spPr>
      </p:pic>
      <p:sp>
        <p:nvSpPr>
          <p:cNvPr id="1075205" name="Text Box 5"/>
          <p:cNvSpPr txBox="1">
            <a:spLocks noChangeArrowheads="1"/>
          </p:cNvSpPr>
          <p:nvPr/>
        </p:nvSpPr>
        <p:spPr bwMode="auto">
          <a:xfrm>
            <a:off x="1175483" y="15716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5206" name="Text Box 6"/>
          <p:cNvSpPr txBox="1">
            <a:spLocks noChangeArrowheads="1"/>
          </p:cNvSpPr>
          <p:nvPr/>
        </p:nvSpPr>
        <p:spPr bwMode="auto">
          <a:xfrm>
            <a:off x="1908908" y="1873250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5207" name="Text Box 7"/>
          <p:cNvSpPr txBox="1">
            <a:spLocks noChangeArrowheads="1"/>
          </p:cNvSpPr>
          <p:nvPr/>
        </p:nvSpPr>
        <p:spPr bwMode="auto">
          <a:xfrm>
            <a:off x="1540608" y="208597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5208" name="Text Box 8"/>
          <p:cNvSpPr txBox="1">
            <a:spLocks noChangeArrowheads="1"/>
          </p:cNvSpPr>
          <p:nvPr/>
        </p:nvSpPr>
        <p:spPr bwMode="auto">
          <a:xfrm>
            <a:off x="2334358" y="208597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5209" name="Text Box 9"/>
          <p:cNvSpPr txBox="1">
            <a:spLocks noChangeArrowheads="1"/>
          </p:cNvSpPr>
          <p:nvPr/>
        </p:nvSpPr>
        <p:spPr bwMode="auto">
          <a:xfrm>
            <a:off x="1724758" y="1482725"/>
            <a:ext cx="368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4389438" eaLnBrk="1" hangingPunct="1">
              <a:spcBef>
                <a:spcPct val="50000"/>
              </a:spcBef>
            </a:pPr>
            <a:r>
              <a:rPr lang="en-US" sz="1800" b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75210" name="Oval 10"/>
          <p:cNvSpPr>
            <a:spLocks noChangeArrowheads="1"/>
          </p:cNvSpPr>
          <p:nvPr/>
        </p:nvSpPr>
        <p:spPr bwMode="auto">
          <a:xfrm>
            <a:off x="5566508" y="1749425"/>
            <a:ext cx="204787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11" name="Oval 11"/>
          <p:cNvSpPr>
            <a:spLocks noChangeArrowheads="1"/>
          </p:cNvSpPr>
          <p:nvPr/>
        </p:nvSpPr>
        <p:spPr bwMode="auto">
          <a:xfrm>
            <a:off x="6007833" y="1335088"/>
            <a:ext cx="204787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12" name="Oval 12"/>
          <p:cNvSpPr>
            <a:spLocks noChangeArrowheads="1"/>
          </p:cNvSpPr>
          <p:nvPr/>
        </p:nvSpPr>
        <p:spPr bwMode="auto">
          <a:xfrm>
            <a:off x="5563333" y="2400300"/>
            <a:ext cx="204787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13" name="Oval 13"/>
          <p:cNvSpPr>
            <a:spLocks noChangeArrowheads="1"/>
          </p:cNvSpPr>
          <p:nvPr/>
        </p:nvSpPr>
        <p:spPr bwMode="auto">
          <a:xfrm>
            <a:off x="6461858" y="1752600"/>
            <a:ext cx="204787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14" name="Oval 14"/>
          <p:cNvSpPr>
            <a:spLocks noChangeArrowheads="1"/>
          </p:cNvSpPr>
          <p:nvPr/>
        </p:nvSpPr>
        <p:spPr bwMode="auto">
          <a:xfrm>
            <a:off x="6465033" y="2400300"/>
            <a:ext cx="204787" cy="225425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75215" name="AutoShape 15"/>
          <p:cNvCxnSpPr>
            <a:cxnSpLocks noChangeShapeType="1"/>
            <a:stCxn id="1075210" idx="4"/>
            <a:endCxn id="1075212" idx="0"/>
          </p:cNvCxnSpPr>
          <p:nvPr/>
        </p:nvCxnSpPr>
        <p:spPr bwMode="auto">
          <a:xfrm flipH="1">
            <a:off x="5666520" y="1974850"/>
            <a:ext cx="3175" cy="425450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16" name="AutoShape 16"/>
          <p:cNvCxnSpPr>
            <a:cxnSpLocks noChangeShapeType="1"/>
            <a:stCxn id="1075212" idx="6"/>
            <a:endCxn id="1075214" idx="2"/>
          </p:cNvCxnSpPr>
          <p:nvPr/>
        </p:nvCxnSpPr>
        <p:spPr bwMode="auto">
          <a:xfrm>
            <a:off x="5768120" y="2513013"/>
            <a:ext cx="696913" cy="0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17" name="AutoShape 17"/>
          <p:cNvCxnSpPr>
            <a:cxnSpLocks noChangeShapeType="1"/>
            <a:stCxn id="1075214" idx="0"/>
            <a:endCxn id="1075213" idx="4"/>
          </p:cNvCxnSpPr>
          <p:nvPr/>
        </p:nvCxnSpPr>
        <p:spPr bwMode="auto">
          <a:xfrm flipH="1" flipV="1">
            <a:off x="6565045" y="1978025"/>
            <a:ext cx="3175" cy="422275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18" name="AutoShape 18"/>
          <p:cNvCxnSpPr>
            <a:cxnSpLocks noChangeShapeType="1"/>
            <a:stCxn id="1075213" idx="0"/>
            <a:endCxn id="1075211" idx="5"/>
          </p:cNvCxnSpPr>
          <p:nvPr/>
        </p:nvCxnSpPr>
        <p:spPr bwMode="auto">
          <a:xfrm flipH="1" flipV="1">
            <a:off x="6182458" y="1527175"/>
            <a:ext cx="382587" cy="225425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19" name="AutoShape 19"/>
          <p:cNvCxnSpPr>
            <a:cxnSpLocks noChangeShapeType="1"/>
            <a:stCxn id="1075210" idx="0"/>
            <a:endCxn id="1075211" idx="3"/>
          </p:cNvCxnSpPr>
          <p:nvPr/>
        </p:nvCxnSpPr>
        <p:spPr bwMode="auto">
          <a:xfrm flipV="1">
            <a:off x="5669695" y="1527175"/>
            <a:ext cx="368300" cy="222250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20" name="AutoShape 20"/>
          <p:cNvCxnSpPr>
            <a:cxnSpLocks noChangeShapeType="1"/>
            <a:stCxn id="1075210" idx="5"/>
            <a:endCxn id="1075214" idx="1"/>
          </p:cNvCxnSpPr>
          <p:nvPr/>
        </p:nvCxnSpPr>
        <p:spPr bwMode="auto">
          <a:xfrm>
            <a:off x="5741133" y="1941513"/>
            <a:ext cx="754062" cy="492125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21" name="AutoShape 21"/>
          <p:cNvCxnSpPr>
            <a:cxnSpLocks noChangeShapeType="1"/>
            <a:stCxn id="1075212" idx="7"/>
            <a:endCxn id="1075213" idx="3"/>
          </p:cNvCxnSpPr>
          <p:nvPr/>
        </p:nvCxnSpPr>
        <p:spPr bwMode="auto">
          <a:xfrm flipV="1">
            <a:off x="5737958" y="1944688"/>
            <a:ext cx="754062" cy="488950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22" name="AutoShape 22"/>
          <p:cNvCxnSpPr>
            <a:cxnSpLocks noChangeShapeType="1"/>
            <a:stCxn id="1075210" idx="6"/>
            <a:endCxn id="1075213" idx="2"/>
          </p:cNvCxnSpPr>
          <p:nvPr/>
        </p:nvCxnSpPr>
        <p:spPr bwMode="auto">
          <a:xfrm>
            <a:off x="5771295" y="1862138"/>
            <a:ext cx="690563" cy="3175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23" name="AutoShape 23"/>
          <p:cNvCxnSpPr>
            <a:cxnSpLocks noChangeShapeType="1"/>
            <a:stCxn id="1075212" idx="7"/>
            <a:endCxn id="1075211" idx="4"/>
          </p:cNvCxnSpPr>
          <p:nvPr/>
        </p:nvCxnSpPr>
        <p:spPr bwMode="auto">
          <a:xfrm flipV="1">
            <a:off x="5737958" y="1560513"/>
            <a:ext cx="373062" cy="873125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cxnSp>
        <p:nvCxnSpPr>
          <p:cNvPr id="1075224" name="AutoShape 24"/>
          <p:cNvCxnSpPr>
            <a:cxnSpLocks noChangeShapeType="1"/>
            <a:stCxn id="1075214" idx="1"/>
            <a:endCxn id="1075211" idx="4"/>
          </p:cNvCxnSpPr>
          <p:nvPr/>
        </p:nvCxnSpPr>
        <p:spPr bwMode="auto">
          <a:xfrm flipH="1" flipV="1">
            <a:off x="6111020" y="1560513"/>
            <a:ext cx="384175" cy="873125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</p:cxnSp>
      <p:pic>
        <p:nvPicPr>
          <p:cNvPr id="1075225" name="Picture 25" descr="seg_1_27_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2395" y="1427163"/>
            <a:ext cx="1552575" cy="1035050"/>
          </a:xfrm>
          <a:prstGeom prst="rect">
            <a:avLst/>
          </a:prstGeom>
          <a:noFill/>
        </p:spPr>
      </p:pic>
      <p:sp>
        <p:nvSpPr>
          <p:cNvPr id="1075231" name="Oval 31"/>
          <p:cNvSpPr>
            <a:spLocks noChangeArrowheads="1"/>
          </p:cNvSpPr>
          <p:nvPr/>
        </p:nvSpPr>
        <p:spPr bwMode="auto">
          <a:xfrm>
            <a:off x="3232883" y="1747838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32" name="Oval 32"/>
          <p:cNvSpPr>
            <a:spLocks noChangeArrowheads="1"/>
          </p:cNvSpPr>
          <p:nvPr/>
        </p:nvSpPr>
        <p:spPr bwMode="auto">
          <a:xfrm>
            <a:off x="3826608" y="1589088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33" name="Oval 33"/>
          <p:cNvSpPr>
            <a:spLocks noChangeArrowheads="1"/>
          </p:cNvSpPr>
          <p:nvPr/>
        </p:nvSpPr>
        <p:spPr bwMode="auto">
          <a:xfrm>
            <a:off x="3383695" y="2293938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34" name="Oval 34"/>
          <p:cNvSpPr>
            <a:spLocks noChangeArrowheads="1"/>
          </p:cNvSpPr>
          <p:nvPr/>
        </p:nvSpPr>
        <p:spPr bwMode="auto">
          <a:xfrm>
            <a:off x="3972658" y="2058988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235" name="Oval 35"/>
          <p:cNvSpPr>
            <a:spLocks noChangeArrowheads="1"/>
          </p:cNvSpPr>
          <p:nvPr/>
        </p:nvSpPr>
        <p:spPr bwMode="auto">
          <a:xfrm>
            <a:off x="4345720" y="2324100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75236" name="AutoShape 36"/>
          <p:cNvCxnSpPr>
            <a:cxnSpLocks noChangeShapeType="1"/>
            <a:stCxn id="1075231" idx="4"/>
            <a:endCxn id="1075233" idx="0"/>
          </p:cNvCxnSpPr>
          <p:nvPr/>
        </p:nvCxnSpPr>
        <p:spPr bwMode="auto">
          <a:xfrm>
            <a:off x="3301145" y="1884363"/>
            <a:ext cx="150813" cy="409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37" name="AutoShape 37"/>
          <p:cNvCxnSpPr>
            <a:cxnSpLocks noChangeShapeType="1"/>
            <a:stCxn id="1075233" idx="6"/>
            <a:endCxn id="1075235" idx="2"/>
          </p:cNvCxnSpPr>
          <p:nvPr/>
        </p:nvCxnSpPr>
        <p:spPr bwMode="auto">
          <a:xfrm>
            <a:off x="3520220" y="2362200"/>
            <a:ext cx="825500" cy="301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38" name="AutoShape 38"/>
          <p:cNvCxnSpPr>
            <a:cxnSpLocks noChangeShapeType="1"/>
            <a:stCxn id="1075235" idx="0"/>
            <a:endCxn id="1075234" idx="4"/>
          </p:cNvCxnSpPr>
          <p:nvPr/>
        </p:nvCxnSpPr>
        <p:spPr bwMode="auto">
          <a:xfrm flipH="1" flipV="1">
            <a:off x="4040920" y="2195513"/>
            <a:ext cx="373063" cy="128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39" name="AutoShape 39"/>
          <p:cNvCxnSpPr>
            <a:cxnSpLocks noChangeShapeType="1"/>
            <a:stCxn id="1075234" idx="0"/>
            <a:endCxn id="1075232" idx="5"/>
          </p:cNvCxnSpPr>
          <p:nvPr/>
        </p:nvCxnSpPr>
        <p:spPr bwMode="auto">
          <a:xfrm flipH="1" flipV="1">
            <a:off x="3942495" y="1704975"/>
            <a:ext cx="98425" cy="354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40" name="AutoShape 40"/>
          <p:cNvCxnSpPr>
            <a:cxnSpLocks noChangeShapeType="1"/>
            <a:stCxn id="1075231" idx="0"/>
            <a:endCxn id="1075232" idx="3"/>
          </p:cNvCxnSpPr>
          <p:nvPr/>
        </p:nvCxnSpPr>
        <p:spPr bwMode="auto">
          <a:xfrm flipV="1">
            <a:off x="3301145" y="1704975"/>
            <a:ext cx="546100" cy="42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41" name="AutoShape 41"/>
          <p:cNvCxnSpPr>
            <a:cxnSpLocks noChangeShapeType="1"/>
            <a:stCxn id="1075231" idx="5"/>
            <a:endCxn id="1075235" idx="1"/>
          </p:cNvCxnSpPr>
          <p:nvPr/>
        </p:nvCxnSpPr>
        <p:spPr bwMode="auto">
          <a:xfrm>
            <a:off x="3348770" y="1863725"/>
            <a:ext cx="1017588" cy="481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42" name="AutoShape 42"/>
          <p:cNvCxnSpPr>
            <a:cxnSpLocks noChangeShapeType="1"/>
            <a:stCxn id="1075233" idx="7"/>
            <a:endCxn id="1075234" idx="3"/>
          </p:cNvCxnSpPr>
          <p:nvPr/>
        </p:nvCxnSpPr>
        <p:spPr bwMode="auto">
          <a:xfrm flipV="1">
            <a:off x="3499583" y="2174875"/>
            <a:ext cx="493712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43" name="AutoShape 43"/>
          <p:cNvCxnSpPr>
            <a:cxnSpLocks noChangeShapeType="1"/>
            <a:stCxn id="1075231" idx="6"/>
            <a:endCxn id="1075234" idx="2"/>
          </p:cNvCxnSpPr>
          <p:nvPr/>
        </p:nvCxnSpPr>
        <p:spPr bwMode="auto">
          <a:xfrm>
            <a:off x="3369408" y="1816100"/>
            <a:ext cx="603250" cy="3111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44" name="AutoShape 44"/>
          <p:cNvCxnSpPr>
            <a:cxnSpLocks noChangeShapeType="1"/>
            <a:stCxn id="1075233" idx="7"/>
            <a:endCxn id="1075232" idx="4"/>
          </p:cNvCxnSpPr>
          <p:nvPr/>
        </p:nvCxnSpPr>
        <p:spPr bwMode="auto">
          <a:xfrm flipV="1">
            <a:off x="3499583" y="1725613"/>
            <a:ext cx="395287" cy="5889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1075245" name="AutoShape 45"/>
          <p:cNvCxnSpPr>
            <a:cxnSpLocks noChangeShapeType="1"/>
            <a:stCxn id="1075235" idx="1"/>
            <a:endCxn id="1075232" idx="4"/>
          </p:cNvCxnSpPr>
          <p:nvPr/>
        </p:nvCxnSpPr>
        <p:spPr bwMode="auto">
          <a:xfrm flipH="1" flipV="1">
            <a:off x="3894870" y="1725613"/>
            <a:ext cx="471488" cy="619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1075304" name="Line 104"/>
          <p:cNvSpPr>
            <a:spLocks noChangeShapeType="1"/>
          </p:cNvSpPr>
          <p:nvPr/>
        </p:nvSpPr>
        <p:spPr bwMode="auto">
          <a:xfrm flipH="1">
            <a:off x="4653695" y="2671763"/>
            <a:ext cx="914400" cy="677862"/>
          </a:xfrm>
          <a:prstGeom prst="line">
            <a:avLst/>
          </a:prstGeom>
          <a:noFill/>
          <a:ln w="25400">
            <a:solidFill>
              <a:srgbClr val="800080"/>
            </a:solidFill>
            <a:prstDash val="dash"/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05" name="Line 105"/>
          <p:cNvSpPr>
            <a:spLocks noChangeShapeType="1"/>
          </p:cNvSpPr>
          <p:nvPr/>
        </p:nvSpPr>
        <p:spPr bwMode="auto">
          <a:xfrm flipH="1">
            <a:off x="5630008" y="2630488"/>
            <a:ext cx="461962" cy="739775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06" name="Text Box 106"/>
          <p:cNvSpPr txBox="1">
            <a:spLocks noChangeArrowheads="1"/>
          </p:cNvSpPr>
          <p:nvPr/>
        </p:nvSpPr>
        <p:spPr bwMode="auto">
          <a:xfrm>
            <a:off x="3883758" y="2678113"/>
            <a:ext cx="1316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solidFill>
                  <a:srgbClr val="800080"/>
                </a:solidFill>
                <a:latin typeface="Arial Narrow" pitchFamily="1" charset="0"/>
              </a:rPr>
              <a:t>Appearance</a:t>
            </a:r>
          </a:p>
        </p:txBody>
      </p:sp>
      <p:sp>
        <p:nvSpPr>
          <p:cNvPr id="1075307" name="Text Box 107"/>
          <p:cNvSpPr txBox="1">
            <a:spLocks noChangeArrowheads="1"/>
          </p:cNvSpPr>
          <p:nvPr/>
        </p:nvSpPr>
        <p:spPr bwMode="auto">
          <a:xfrm>
            <a:off x="5863370" y="2865438"/>
            <a:ext cx="1316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solidFill>
                  <a:srgbClr val="0000FF"/>
                </a:solidFill>
                <a:latin typeface="Arial Narrow" pitchFamily="1" charset="0"/>
              </a:rPr>
              <a:t>Context</a:t>
            </a:r>
          </a:p>
        </p:txBody>
      </p:sp>
      <p:sp>
        <p:nvSpPr>
          <p:cNvPr id="1075308" name="Text Box 108"/>
          <p:cNvSpPr txBox="1">
            <a:spLocks noChangeArrowheads="1"/>
          </p:cNvSpPr>
          <p:nvPr/>
        </p:nvSpPr>
        <p:spPr bwMode="auto">
          <a:xfrm>
            <a:off x="1180245" y="4440238"/>
            <a:ext cx="19637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Texture + Shape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[TextonBoost]*</a:t>
            </a:r>
          </a:p>
        </p:txBody>
      </p:sp>
      <p:sp>
        <p:nvSpPr>
          <p:cNvPr id="1075309" name="Text Box 109"/>
          <p:cNvSpPr txBox="1">
            <a:spLocks noChangeArrowheads="1"/>
          </p:cNvSpPr>
          <p:nvPr/>
        </p:nvSpPr>
        <p:spPr bwMode="auto">
          <a:xfrm>
            <a:off x="3575783" y="4419600"/>
            <a:ext cx="86518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Color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[GMM]</a:t>
            </a:r>
          </a:p>
        </p:txBody>
      </p:sp>
      <p:sp>
        <p:nvSpPr>
          <p:cNvPr id="1075310" name="Line 110"/>
          <p:cNvSpPr>
            <a:spLocks noChangeShapeType="1"/>
          </p:cNvSpPr>
          <p:nvPr/>
        </p:nvSpPr>
        <p:spPr bwMode="auto">
          <a:xfrm>
            <a:off x="2012095" y="5426075"/>
            <a:ext cx="606425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11" name="Line 111"/>
          <p:cNvSpPr>
            <a:spLocks noChangeShapeType="1"/>
          </p:cNvSpPr>
          <p:nvPr/>
        </p:nvSpPr>
        <p:spPr bwMode="auto">
          <a:xfrm flipH="1">
            <a:off x="3224945" y="5373688"/>
            <a:ext cx="627063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12" name="Text Box 112"/>
          <p:cNvSpPr txBox="1">
            <a:spLocks noChangeArrowheads="1"/>
          </p:cNvSpPr>
          <p:nvPr/>
        </p:nvSpPr>
        <p:spPr bwMode="auto">
          <a:xfrm>
            <a:off x="2085120" y="5826125"/>
            <a:ext cx="1808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Neural Network</a:t>
            </a:r>
          </a:p>
        </p:txBody>
      </p:sp>
      <p:sp>
        <p:nvSpPr>
          <p:cNvPr id="1075319" name="Rectangle 119"/>
          <p:cNvSpPr>
            <a:spLocks noChangeArrowheads="1"/>
          </p:cNvSpPr>
          <p:nvPr/>
        </p:nvSpPr>
        <p:spPr bwMode="auto">
          <a:xfrm>
            <a:off x="1159608" y="4284663"/>
            <a:ext cx="3390900" cy="1901825"/>
          </a:xfrm>
          <a:prstGeom prst="rect">
            <a:avLst/>
          </a:prstGeom>
          <a:noFill/>
          <a:ln w="2540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21" name="Line 121"/>
          <p:cNvSpPr>
            <a:spLocks noChangeShapeType="1"/>
          </p:cNvSpPr>
          <p:nvPr/>
        </p:nvSpPr>
        <p:spPr bwMode="auto">
          <a:xfrm flipH="1">
            <a:off x="4139345" y="3790950"/>
            <a:ext cx="339725" cy="463550"/>
          </a:xfrm>
          <a:prstGeom prst="line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22" name="Rectangle 122"/>
          <p:cNvSpPr>
            <a:spLocks noChangeArrowheads="1"/>
          </p:cNvSpPr>
          <p:nvPr/>
        </p:nvSpPr>
        <p:spPr bwMode="auto">
          <a:xfrm>
            <a:off x="4980720" y="4283075"/>
            <a:ext cx="3390900" cy="19018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23" name="Line 123"/>
          <p:cNvSpPr>
            <a:spLocks noChangeShapeType="1"/>
          </p:cNvSpPr>
          <p:nvPr/>
        </p:nvSpPr>
        <p:spPr bwMode="auto">
          <a:xfrm>
            <a:off x="5556983" y="3779838"/>
            <a:ext cx="368300" cy="4826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24" name="Text Box 124"/>
          <p:cNvSpPr txBox="1">
            <a:spLocks noChangeArrowheads="1"/>
          </p:cNvSpPr>
          <p:nvPr/>
        </p:nvSpPr>
        <p:spPr bwMode="auto">
          <a:xfrm>
            <a:off x="5868133" y="4572000"/>
            <a:ext cx="1731962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Co-occurrence**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Relative location</a:t>
            </a:r>
          </a:p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Relative scale</a:t>
            </a:r>
          </a:p>
        </p:txBody>
      </p:sp>
      <p:sp>
        <p:nvSpPr>
          <p:cNvPr id="1075335" name="Rectangle 135"/>
          <p:cNvSpPr>
            <a:spLocks noChangeArrowheads="1"/>
          </p:cNvSpPr>
          <p:nvPr/>
        </p:nvSpPr>
        <p:spPr bwMode="auto">
          <a:xfrm>
            <a:off x="2310545" y="3062288"/>
            <a:ext cx="4510088" cy="1089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36" name="Text Box 136"/>
          <p:cNvSpPr txBox="1">
            <a:spLocks noChangeArrowheads="1"/>
          </p:cNvSpPr>
          <p:nvPr/>
        </p:nvSpPr>
        <p:spPr bwMode="auto">
          <a:xfrm>
            <a:off x="7027008" y="2505075"/>
            <a:ext cx="1550987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 dirty="0">
                <a:latin typeface="Arial Narrow" pitchFamily="1" charset="0"/>
              </a:rPr>
              <a:t>Inference:</a:t>
            </a:r>
          </a:p>
          <a:p>
            <a:pPr algn="ctr">
              <a:spcBef>
                <a:spcPct val="50000"/>
              </a:spcBef>
            </a:pPr>
            <a:r>
              <a:rPr lang="en-US" sz="2000" b="0" dirty="0">
                <a:latin typeface="Arial Narrow" pitchFamily="1" charset="0"/>
              </a:rPr>
              <a:t>Belief Propagation</a:t>
            </a:r>
          </a:p>
        </p:txBody>
      </p:sp>
      <p:sp>
        <p:nvSpPr>
          <p:cNvPr id="1075340" name="Text Box 140"/>
          <p:cNvSpPr txBox="1">
            <a:spLocks noChangeArrowheads="1"/>
          </p:cNvSpPr>
          <p:nvPr/>
        </p:nvSpPr>
        <p:spPr bwMode="auto">
          <a:xfrm>
            <a:off x="1123095" y="6164263"/>
            <a:ext cx="337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*[Shotton et al., ECCV 2006]</a:t>
            </a:r>
          </a:p>
        </p:txBody>
      </p:sp>
      <p:sp>
        <p:nvSpPr>
          <p:cNvPr id="1075341" name="Text Box 141"/>
          <p:cNvSpPr txBox="1">
            <a:spLocks noChangeArrowheads="1"/>
          </p:cNvSpPr>
          <p:nvPr/>
        </p:nvSpPr>
        <p:spPr bwMode="auto">
          <a:xfrm>
            <a:off x="4961670" y="6145213"/>
            <a:ext cx="337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**[Rabinovich et al., ICCV 2007]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05" grpId="0"/>
      <p:bldP spid="1075206" grpId="0"/>
      <p:bldP spid="1075207" grpId="0"/>
      <p:bldP spid="1075208" grpId="0"/>
      <p:bldP spid="1075209" grpId="0"/>
      <p:bldP spid="1075210" grpId="0" animBg="1"/>
      <p:bldP spid="1075211" grpId="0" animBg="1"/>
      <p:bldP spid="1075212" grpId="0" animBg="1"/>
      <p:bldP spid="1075213" grpId="0" animBg="1"/>
      <p:bldP spid="1075214" grpId="0" animBg="1"/>
      <p:bldP spid="1075231" grpId="0" animBg="1"/>
      <p:bldP spid="1075232" grpId="0" animBg="1"/>
      <p:bldP spid="1075233" grpId="0" animBg="1"/>
      <p:bldP spid="1075234" grpId="0" animBg="1"/>
      <p:bldP spid="1075235" grpId="0" animBg="1"/>
      <p:bldP spid="1075304" grpId="0" animBg="1"/>
      <p:bldP spid="1075305" grpId="0" animBg="1"/>
      <p:bldP spid="1075306" grpId="0"/>
      <p:bldP spid="1075307" grpId="0"/>
      <p:bldP spid="1075308" grpId="0"/>
      <p:bldP spid="1075309" grpId="0"/>
      <p:bldP spid="1075310" grpId="0" animBg="1"/>
      <p:bldP spid="1075311" grpId="0" animBg="1"/>
      <p:bldP spid="1075312" grpId="0"/>
      <p:bldP spid="1075319" grpId="0" animBg="1"/>
      <p:bldP spid="1075321" grpId="0" animBg="1"/>
      <p:bldP spid="1075322" grpId="0" animBg="1"/>
      <p:bldP spid="1075323" grpId="0" animBg="1"/>
      <p:bldP spid="1075335" grpId="0" animBg="1"/>
      <p:bldP spid="1075336" grpId="0"/>
      <p:bldP spid="1075340" grpId="0"/>
      <p:bldP spid="10753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Machines</a:t>
            </a:r>
          </a:p>
        </p:txBody>
      </p:sp>
      <p:grpSp>
        <p:nvGrpSpPr>
          <p:cNvPr id="2" name="Group 1804"/>
          <p:cNvGrpSpPr>
            <a:grpSpLocks/>
          </p:cNvGrpSpPr>
          <p:nvPr/>
        </p:nvGrpSpPr>
        <p:grpSpPr bwMode="auto">
          <a:xfrm>
            <a:off x="4433888" y="2543175"/>
            <a:ext cx="2819400" cy="1828800"/>
            <a:chOff x="19824" y="12048"/>
            <a:chExt cx="2448" cy="1632"/>
          </a:xfrm>
        </p:grpSpPr>
        <p:pic>
          <p:nvPicPr>
            <p:cNvPr id="87055" name="Picture 1779" descr="seg_1_27_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824" y="12048"/>
              <a:ext cx="2441" cy="1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056" name="Line 1774"/>
            <p:cNvSpPr>
              <a:spLocks noChangeShapeType="1"/>
            </p:cNvSpPr>
            <p:nvPr/>
          </p:nvSpPr>
          <p:spPr bwMode="auto">
            <a:xfrm>
              <a:off x="20544" y="12048"/>
              <a:ext cx="0" cy="16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57" name="Line 1775"/>
            <p:cNvSpPr>
              <a:spLocks noChangeShapeType="1"/>
            </p:cNvSpPr>
            <p:nvPr/>
          </p:nvSpPr>
          <p:spPr bwMode="auto">
            <a:xfrm>
              <a:off x="21408" y="12048"/>
              <a:ext cx="0" cy="16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58" name="Line 1776"/>
            <p:cNvSpPr>
              <a:spLocks noChangeShapeType="1"/>
            </p:cNvSpPr>
            <p:nvPr/>
          </p:nvSpPr>
          <p:spPr bwMode="auto">
            <a:xfrm>
              <a:off x="19824" y="1257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59" name="Line 1777"/>
            <p:cNvSpPr>
              <a:spLocks noChangeShapeType="1"/>
            </p:cNvSpPr>
            <p:nvPr/>
          </p:nvSpPr>
          <p:spPr bwMode="auto">
            <a:xfrm>
              <a:off x="19824" y="1315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060" name="Oval 1778"/>
            <p:cNvSpPr>
              <a:spLocks noChangeArrowheads="1"/>
            </p:cNvSpPr>
            <p:nvPr/>
          </p:nvSpPr>
          <p:spPr bwMode="auto">
            <a:xfrm>
              <a:off x="19872" y="12117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1" name="Oval 1781"/>
            <p:cNvSpPr>
              <a:spLocks noChangeArrowheads="1"/>
            </p:cNvSpPr>
            <p:nvPr/>
          </p:nvSpPr>
          <p:spPr bwMode="auto">
            <a:xfrm>
              <a:off x="20688" y="12117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2" name="Oval 1782"/>
            <p:cNvSpPr>
              <a:spLocks noChangeArrowheads="1"/>
            </p:cNvSpPr>
            <p:nvPr/>
          </p:nvSpPr>
          <p:spPr bwMode="auto">
            <a:xfrm>
              <a:off x="21552" y="12123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3" name="Oval 1783"/>
            <p:cNvSpPr>
              <a:spLocks noChangeArrowheads="1"/>
            </p:cNvSpPr>
            <p:nvPr/>
          </p:nvSpPr>
          <p:spPr bwMode="auto">
            <a:xfrm>
              <a:off x="19893" y="12672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4" name="Oval 1784"/>
            <p:cNvSpPr>
              <a:spLocks noChangeArrowheads="1"/>
            </p:cNvSpPr>
            <p:nvPr/>
          </p:nvSpPr>
          <p:spPr bwMode="auto">
            <a:xfrm>
              <a:off x="20709" y="12672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5" name="Oval 1785"/>
            <p:cNvSpPr>
              <a:spLocks noChangeArrowheads="1"/>
            </p:cNvSpPr>
            <p:nvPr/>
          </p:nvSpPr>
          <p:spPr bwMode="auto">
            <a:xfrm>
              <a:off x="21573" y="12678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6" name="Oval 1786"/>
            <p:cNvSpPr>
              <a:spLocks noChangeArrowheads="1"/>
            </p:cNvSpPr>
            <p:nvPr/>
          </p:nvSpPr>
          <p:spPr bwMode="auto">
            <a:xfrm>
              <a:off x="19902" y="13242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7" name="Oval 1787"/>
            <p:cNvSpPr>
              <a:spLocks noChangeArrowheads="1"/>
            </p:cNvSpPr>
            <p:nvPr/>
          </p:nvSpPr>
          <p:spPr bwMode="auto">
            <a:xfrm>
              <a:off x="20718" y="13242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68" name="Oval 1788"/>
            <p:cNvSpPr>
              <a:spLocks noChangeArrowheads="1"/>
            </p:cNvSpPr>
            <p:nvPr/>
          </p:nvSpPr>
          <p:spPr bwMode="auto">
            <a:xfrm>
              <a:off x="21582" y="13248"/>
              <a:ext cx="576" cy="384"/>
            </a:xfrm>
            <a:prstGeom prst="ellipse">
              <a:avLst/>
            </a:prstGeom>
            <a:solidFill>
              <a:srgbClr val="FFCC00">
                <a:alpha val="74901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1" hangingPunct="1"/>
              <a:endParaRPr lang="en-US" sz="8600" b="0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572375" y="2609850"/>
            <a:ext cx="1066800" cy="2514600"/>
            <a:chOff x="4770" y="1644"/>
            <a:chExt cx="672" cy="1584"/>
          </a:xfrm>
        </p:grpSpPr>
        <p:sp>
          <p:nvSpPr>
            <p:cNvPr id="87051" name="Oval 1799"/>
            <p:cNvSpPr>
              <a:spLocks noChangeArrowheads="1"/>
            </p:cNvSpPr>
            <p:nvPr/>
          </p:nvSpPr>
          <p:spPr bwMode="auto">
            <a:xfrm rot="5400000">
              <a:off x="4912" y="1502"/>
              <a:ext cx="388" cy="672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52" name="Oval 1800"/>
            <p:cNvSpPr>
              <a:spLocks noChangeArrowheads="1"/>
            </p:cNvSpPr>
            <p:nvPr/>
          </p:nvSpPr>
          <p:spPr bwMode="auto">
            <a:xfrm rot="5400000">
              <a:off x="4943" y="2078"/>
              <a:ext cx="328" cy="523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53" name="Oval 1801"/>
            <p:cNvSpPr>
              <a:spLocks noChangeArrowheads="1"/>
            </p:cNvSpPr>
            <p:nvPr/>
          </p:nvSpPr>
          <p:spPr bwMode="auto">
            <a:xfrm rot="5400000">
              <a:off x="5002" y="2571"/>
              <a:ext cx="210" cy="379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 eaLnBrk="1" hangingPunct="1"/>
              <a:endParaRPr lang="en-US" sz="8600" b="0"/>
            </a:p>
          </p:txBody>
        </p:sp>
        <p:sp>
          <p:nvSpPr>
            <p:cNvPr id="87054" name="Oval 1802"/>
            <p:cNvSpPr>
              <a:spLocks noChangeArrowheads="1"/>
            </p:cNvSpPr>
            <p:nvPr/>
          </p:nvSpPr>
          <p:spPr bwMode="auto">
            <a:xfrm rot="5400000">
              <a:off x="5013" y="3016"/>
              <a:ext cx="188" cy="235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l" eaLnBrk="1" hangingPunct="1"/>
              <a:endParaRPr lang="en-US" sz="8600" b="0"/>
            </a:p>
          </p:txBody>
        </p:sp>
      </p:grpSp>
      <p:pic>
        <p:nvPicPr>
          <p:cNvPr id="1645591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552700"/>
            <a:ext cx="2513013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5592" name="Text Box 24"/>
          <p:cNvSpPr txBox="1">
            <a:spLocks noChangeArrowheads="1"/>
          </p:cNvSpPr>
          <p:nvPr/>
        </p:nvSpPr>
        <p:spPr bwMode="auto">
          <a:xfrm>
            <a:off x="1819275" y="2068513"/>
            <a:ext cx="1731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34" charset="0"/>
              </a:rPr>
              <a:t>Co-occurrence**</a:t>
            </a:r>
          </a:p>
        </p:txBody>
      </p:sp>
      <p:sp>
        <p:nvSpPr>
          <p:cNvPr id="1645593" name="Text Box 25"/>
          <p:cNvSpPr txBox="1">
            <a:spLocks noChangeArrowheads="1"/>
          </p:cNvSpPr>
          <p:nvPr/>
        </p:nvSpPr>
        <p:spPr bwMode="auto">
          <a:xfrm>
            <a:off x="4859338" y="2063750"/>
            <a:ext cx="1731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34" charset="0"/>
              </a:rPr>
              <a:t>Relative location</a:t>
            </a:r>
          </a:p>
        </p:txBody>
      </p:sp>
      <p:sp>
        <p:nvSpPr>
          <p:cNvPr id="1645594" name="Text Box 26"/>
          <p:cNvSpPr txBox="1">
            <a:spLocks noChangeArrowheads="1"/>
          </p:cNvSpPr>
          <p:nvPr/>
        </p:nvSpPr>
        <p:spPr bwMode="auto">
          <a:xfrm>
            <a:off x="7207250" y="2070100"/>
            <a:ext cx="1731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>
                <a:latin typeface="Arial Narrow" pitchFamily="34" charset="0"/>
              </a:rPr>
              <a:t>Relative scale</a:t>
            </a:r>
          </a:p>
        </p:txBody>
      </p:sp>
      <p:sp>
        <p:nvSpPr>
          <p:cNvPr id="1645595" name="Text Box 27"/>
          <p:cNvSpPr txBox="1">
            <a:spLocks noChangeArrowheads="1"/>
          </p:cNvSpPr>
          <p:nvPr/>
        </p:nvSpPr>
        <p:spPr bwMode="auto">
          <a:xfrm>
            <a:off x="1519238" y="5302250"/>
            <a:ext cx="3373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 dirty="0">
                <a:latin typeface="Arial Narrow" pitchFamily="34" charset="0"/>
              </a:rPr>
              <a:t>**</a:t>
            </a:r>
            <a:r>
              <a:rPr lang="en-US" sz="1400" b="0" dirty="0">
                <a:latin typeface="Arial Narrow" pitchFamily="34" charset="0"/>
              </a:rPr>
              <a:t>[</a:t>
            </a:r>
            <a:r>
              <a:rPr lang="en-US" sz="1400" b="0" dirty="0" err="1">
                <a:latin typeface="Arial Narrow" pitchFamily="34" charset="0"/>
              </a:rPr>
              <a:t>Rabinovich</a:t>
            </a:r>
            <a:r>
              <a:rPr lang="en-US" sz="1400" b="0" dirty="0">
                <a:latin typeface="Arial Narrow" pitchFamily="34" charset="0"/>
              </a:rPr>
              <a:t> </a:t>
            </a:r>
            <a:r>
              <a:rPr lang="en-US" sz="1400" b="0" dirty="0" smtClean="0">
                <a:latin typeface="Arial Narrow" pitchFamily="34" charset="0"/>
              </a:rPr>
              <a:t>2007</a:t>
            </a:r>
            <a:r>
              <a:rPr lang="en-US" sz="1400" b="0" dirty="0">
                <a:latin typeface="Arial Narrow" pitchFamily="34" charset="0"/>
              </a:rPr>
              <a:t>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55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1766"/>
            <a:ext cx="8229600" cy="4525963"/>
          </a:xfrm>
        </p:spPr>
        <p:txBody>
          <a:bodyPr/>
          <a:lstStyle/>
          <a:p>
            <a:r>
              <a:rPr lang="en-US" dirty="0"/>
              <a:t>MSRC dataset</a:t>
            </a:r>
          </a:p>
          <a:p>
            <a:r>
              <a:rPr lang="en-US" dirty="0"/>
              <a:t>Corel dataset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67038" y="5434013"/>
            <a:ext cx="3897312" cy="825500"/>
            <a:chOff x="1869" y="3423"/>
            <a:chExt cx="2455" cy="520"/>
          </a:xfrm>
        </p:grpSpPr>
        <p:pic>
          <p:nvPicPr>
            <p:cNvPr id="1057797" name="Picture 5" descr="seg_1_27_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51" y="3423"/>
              <a:ext cx="773" cy="516"/>
            </a:xfrm>
            <a:prstGeom prst="rect">
              <a:avLst/>
            </a:prstGeom>
            <a:noFill/>
          </p:spPr>
        </p:pic>
        <p:pic>
          <p:nvPicPr>
            <p:cNvPr id="1057798" name="Picture 6" descr="seg_6_30_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69" y="3427"/>
              <a:ext cx="773" cy="516"/>
            </a:xfrm>
            <a:prstGeom prst="rect">
              <a:avLst/>
            </a:prstGeom>
            <a:noFill/>
          </p:spPr>
        </p:pic>
        <p:pic>
          <p:nvPicPr>
            <p:cNvPr id="1057799" name="Picture 7" descr="seg_15_6_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00" y="3423"/>
              <a:ext cx="773" cy="516"/>
            </a:xfrm>
            <a:prstGeom prst="rect">
              <a:avLst/>
            </a:prstGeom>
            <a:noFill/>
          </p:spPr>
        </p:pic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001963" y="4132263"/>
            <a:ext cx="3838575" cy="812800"/>
            <a:chOff x="1891" y="2603"/>
            <a:chExt cx="2418" cy="512"/>
          </a:xfrm>
        </p:grpSpPr>
        <p:pic>
          <p:nvPicPr>
            <p:cNvPr id="1057801" name="Picture 9" descr="1_27_s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40" y="2603"/>
              <a:ext cx="769" cy="512"/>
            </a:xfrm>
            <a:prstGeom prst="rect">
              <a:avLst/>
            </a:prstGeom>
            <a:noFill/>
          </p:spPr>
        </p:pic>
        <p:pic>
          <p:nvPicPr>
            <p:cNvPr id="1057802" name="Picture 10" descr="15_6_s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712" y="2603"/>
              <a:ext cx="768" cy="512"/>
            </a:xfrm>
            <a:prstGeom prst="rect">
              <a:avLst/>
            </a:prstGeom>
            <a:noFill/>
          </p:spPr>
        </p:pic>
        <p:pic>
          <p:nvPicPr>
            <p:cNvPr id="1057803" name="Picture 11" descr="6_30_s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891" y="2603"/>
              <a:ext cx="769" cy="512"/>
            </a:xfrm>
            <a:prstGeom prst="rect">
              <a:avLst/>
            </a:prstGeom>
            <a:noFill/>
          </p:spPr>
        </p:pic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905125" y="2147888"/>
            <a:ext cx="3867150" cy="1608137"/>
            <a:chOff x="1776" y="2860"/>
            <a:chExt cx="812" cy="338"/>
          </a:xfrm>
        </p:grpSpPr>
        <p:graphicFrame>
          <p:nvGraphicFramePr>
            <p:cNvPr id="1057805" name="Object 13"/>
            <p:cNvGraphicFramePr>
              <a:graphicFrameLocks noChangeAspect="1"/>
            </p:cNvGraphicFramePr>
            <p:nvPr/>
          </p:nvGraphicFramePr>
          <p:xfrm>
            <a:off x="1982" y="2890"/>
            <a:ext cx="192" cy="192"/>
          </p:xfrm>
          <a:graphic>
            <a:graphicData uri="http://schemas.openxmlformats.org/presentationml/2006/ole">
              <p:oleObj spid="_x0000_s50178" name="Bitmap Image" r:id="rId10" imgW="304923" imgH="304923" progId="">
                <p:embed/>
              </p:oleObj>
            </a:graphicData>
          </a:graphic>
        </p:graphicFrame>
        <p:graphicFrame>
          <p:nvGraphicFramePr>
            <p:cNvPr id="1057806" name="Object 14"/>
            <p:cNvGraphicFramePr>
              <a:graphicFrameLocks noChangeAspect="1"/>
            </p:cNvGraphicFramePr>
            <p:nvPr/>
          </p:nvGraphicFramePr>
          <p:xfrm>
            <a:off x="2188" y="2890"/>
            <a:ext cx="192" cy="192"/>
          </p:xfrm>
          <a:graphic>
            <a:graphicData uri="http://schemas.openxmlformats.org/presentationml/2006/ole">
              <p:oleObj spid="_x0000_s50179" name="Bitmap Image" r:id="rId11" imgW="304923" imgH="304923" progId="">
                <p:embed/>
              </p:oleObj>
            </a:graphicData>
          </a:graphic>
        </p:graphicFrame>
        <p:graphicFrame>
          <p:nvGraphicFramePr>
            <p:cNvPr id="1057807" name="Object 15"/>
            <p:cNvGraphicFramePr>
              <a:graphicFrameLocks noChangeAspect="1"/>
            </p:cNvGraphicFramePr>
            <p:nvPr/>
          </p:nvGraphicFramePr>
          <p:xfrm>
            <a:off x="1776" y="2860"/>
            <a:ext cx="192" cy="192"/>
          </p:xfrm>
          <a:graphic>
            <a:graphicData uri="http://schemas.openxmlformats.org/presentationml/2006/ole">
              <p:oleObj spid="_x0000_s50180" name="Bitmap Image" r:id="rId12" imgW="304923" imgH="304923" progId="">
                <p:embed/>
              </p:oleObj>
            </a:graphicData>
          </a:graphic>
        </p:graphicFrame>
        <p:graphicFrame>
          <p:nvGraphicFramePr>
            <p:cNvPr id="1057808" name="Object 16"/>
            <p:cNvGraphicFramePr>
              <a:graphicFrameLocks noChangeAspect="1"/>
            </p:cNvGraphicFramePr>
            <p:nvPr/>
          </p:nvGraphicFramePr>
          <p:xfrm>
            <a:off x="2396" y="2890"/>
            <a:ext cx="192" cy="192"/>
          </p:xfrm>
          <a:graphic>
            <a:graphicData uri="http://schemas.openxmlformats.org/presentationml/2006/ole">
              <p:oleObj spid="_x0000_s50181" name="Bitmap Image" r:id="rId13" imgW="304923" imgH="304923" progId="">
                <p:embed/>
              </p:oleObj>
            </a:graphicData>
          </a:graphic>
        </p:graphicFrame>
        <p:graphicFrame>
          <p:nvGraphicFramePr>
            <p:cNvPr id="1057809" name="Object 17"/>
            <p:cNvGraphicFramePr>
              <a:graphicFrameLocks noChangeAspect="1"/>
            </p:cNvGraphicFramePr>
            <p:nvPr/>
          </p:nvGraphicFramePr>
          <p:xfrm>
            <a:off x="1776" y="3072"/>
            <a:ext cx="192" cy="126"/>
          </p:xfrm>
          <a:graphic>
            <a:graphicData uri="http://schemas.openxmlformats.org/presentationml/2006/ole">
              <p:oleObj spid="_x0000_s50182" name="Bitmap Image" r:id="rId14" imgW="304923" imgH="200159" progId="">
                <p:embed/>
              </p:oleObj>
            </a:graphicData>
          </a:graphic>
        </p:graphicFrame>
        <p:graphicFrame>
          <p:nvGraphicFramePr>
            <p:cNvPr id="1057810" name="Object 18"/>
            <p:cNvGraphicFramePr>
              <a:graphicFrameLocks noChangeAspect="1"/>
            </p:cNvGraphicFramePr>
            <p:nvPr/>
          </p:nvGraphicFramePr>
          <p:xfrm>
            <a:off x="1984" y="3072"/>
            <a:ext cx="192" cy="126"/>
          </p:xfrm>
          <a:graphic>
            <a:graphicData uri="http://schemas.openxmlformats.org/presentationml/2006/ole">
              <p:oleObj spid="_x0000_s50183" name="Bitmap Image" r:id="rId15" imgW="304923" imgH="200159" progId="">
                <p:embed/>
              </p:oleObj>
            </a:graphicData>
          </a:graphic>
        </p:graphicFrame>
        <p:graphicFrame>
          <p:nvGraphicFramePr>
            <p:cNvPr id="1057811" name="Object 19"/>
            <p:cNvGraphicFramePr>
              <a:graphicFrameLocks noChangeAspect="1"/>
            </p:cNvGraphicFramePr>
            <p:nvPr/>
          </p:nvGraphicFramePr>
          <p:xfrm>
            <a:off x="2190" y="3072"/>
            <a:ext cx="192" cy="126"/>
          </p:xfrm>
          <a:graphic>
            <a:graphicData uri="http://schemas.openxmlformats.org/presentationml/2006/ole">
              <p:oleObj spid="_x0000_s50184" name="Bitmap Image" r:id="rId16" imgW="304923" imgH="200159" progId="">
                <p:embed/>
              </p:oleObj>
            </a:graphicData>
          </a:graphic>
        </p:graphicFrame>
        <p:graphicFrame>
          <p:nvGraphicFramePr>
            <p:cNvPr id="1057812" name="Object 20"/>
            <p:cNvGraphicFramePr>
              <a:graphicFrameLocks noChangeAspect="1"/>
            </p:cNvGraphicFramePr>
            <p:nvPr/>
          </p:nvGraphicFramePr>
          <p:xfrm>
            <a:off x="2396" y="3072"/>
            <a:ext cx="192" cy="126"/>
          </p:xfrm>
          <a:graphic>
            <a:graphicData uri="http://schemas.openxmlformats.org/presentationml/2006/ole">
              <p:oleObj spid="_x0000_s50185" name="Bitmap Image" r:id="rId17" imgW="304923" imgH="200159" progId="">
                <p:embed/>
              </p:oleObj>
            </a:graphicData>
          </a:graphic>
        </p:graphicFrame>
      </p:grpSp>
      <p:sp>
        <p:nvSpPr>
          <p:cNvPr id="1057814" name="Text Box 22"/>
          <p:cNvSpPr txBox="1">
            <a:spLocks noChangeArrowheads="1"/>
          </p:cNvSpPr>
          <p:nvPr/>
        </p:nvSpPr>
        <p:spPr bwMode="auto">
          <a:xfrm>
            <a:off x="6934200" y="5305425"/>
            <a:ext cx="2209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[Felzenshwalb and Huttenlocher IJCV 2004]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8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1058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85920" y="2713038"/>
            <a:ext cx="4486275" cy="2247900"/>
          </a:xfr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Results</a:t>
            </a:r>
          </a:p>
        </p:txBody>
      </p:sp>
      <p:pic>
        <p:nvPicPr>
          <p:cNvPr id="645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303345" y="2160588"/>
            <a:ext cx="4486275" cy="2247900"/>
          </a:xfrm>
          <a:noFill/>
        </p:spPr>
      </p:pic>
      <p:sp>
        <p:nvSpPr>
          <p:cNvPr id="1497095" name="Text Box 7"/>
          <p:cNvSpPr txBox="1">
            <a:spLocks noChangeArrowheads="1"/>
          </p:cNvSpPr>
          <p:nvPr/>
        </p:nvSpPr>
        <p:spPr bwMode="auto">
          <a:xfrm>
            <a:off x="2916120" y="4724400"/>
            <a:ext cx="32956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A: Appearance alone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C: Context alone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A+C: Appearance and context</a:t>
            </a:r>
          </a:p>
        </p:txBody>
      </p:sp>
      <p:sp>
        <p:nvSpPr>
          <p:cNvPr id="1497096" name="Line 8"/>
          <p:cNvSpPr>
            <a:spLocks noChangeShapeType="1"/>
          </p:cNvSpPr>
          <p:nvPr/>
        </p:nvSpPr>
        <p:spPr bwMode="auto">
          <a:xfrm flipH="1">
            <a:off x="4668720" y="1743075"/>
            <a:ext cx="9525" cy="24574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7097" name="Text Box 9"/>
          <p:cNvSpPr txBox="1">
            <a:spLocks noChangeArrowheads="1"/>
          </p:cNvSpPr>
          <p:nvPr/>
        </p:nvSpPr>
        <p:spPr bwMode="auto">
          <a:xfrm>
            <a:off x="2744670" y="1590675"/>
            <a:ext cx="1657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Low</a:t>
            </a:r>
          </a:p>
        </p:txBody>
      </p:sp>
      <p:sp>
        <p:nvSpPr>
          <p:cNvPr id="1497098" name="Text Box 10"/>
          <p:cNvSpPr txBox="1">
            <a:spLocks noChangeArrowheads="1"/>
          </p:cNvSpPr>
          <p:nvPr/>
        </p:nvSpPr>
        <p:spPr bwMode="auto">
          <a:xfrm>
            <a:off x="4611570" y="1590675"/>
            <a:ext cx="1657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High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5038777" y="1743075"/>
            <a:ext cx="3590873" cy="923330"/>
            <a:chOff x="5038777" y="1743075"/>
            <a:chExt cx="3590873" cy="92333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038777" y="2457421"/>
              <a:ext cx="980146" cy="1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11770" y="1743075"/>
              <a:ext cx="2417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High resolution images do not benefit from context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Results</a:t>
            </a:r>
          </a:p>
        </p:txBody>
      </p:sp>
      <p:pic>
        <p:nvPicPr>
          <p:cNvPr id="645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303345" y="2160588"/>
            <a:ext cx="4486275" cy="2247900"/>
          </a:xfrm>
          <a:noFill/>
        </p:spPr>
      </p:pic>
      <p:sp>
        <p:nvSpPr>
          <p:cNvPr id="1497095" name="Text Box 7"/>
          <p:cNvSpPr txBox="1">
            <a:spLocks noChangeArrowheads="1"/>
          </p:cNvSpPr>
          <p:nvPr/>
        </p:nvSpPr>
        <p:spPr bwMode="auto">
          <a:xfrm>
            <a:off x="2916120" y="4724400"/>
            <a:ext cx="32956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A: Appearance alone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C: Context alone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A+C: Appearance and context</a:t>
            </a:r>
          </a:p>
        </p:txBody>
      </p:sp>
      <p:sp>
        <p:nvSpPr>
          <p:cNvPr id="1497096" name="Line 8"/>
          <p:cNvSpPr>
            <a:spLocks noChangeShapeType="1"/>
          </p:cNvSpPr>
          <p:nvPr/>
        </p:nvSpPr>
        <p:spPr bwMode="auto">
          <a:xfrm flipH="1">
            <a:off x="4668720" y="1743075"/>
            <a:ext cx="9525" cy="24574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7097" name="Text Box 9"/>
          <p:cNvSpPr txBox="1">
            <a:spLocks noChangeArrowheads="1"/>
          </p:cNvSpPr>
          <p:nvPr/>
        </p:nvSpPr>
        <p:spPr bwMode="auto">
          <a:xfrm>
            <a:off x="2744670" y="1590675"/>
            <a:ext cx="1657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Low</a:t>
            </a:r>
          </a:p>
        </p:txBody>
      </p:sp>
      <p:sp>
        <p:nvSpPr>
          <p:cNvPr id="1497098" name="Text Box 10"/>
          <p:cNvSpPr txBox="1">
            <a:spLocks noChangeArrowheads="1"/>
          </p:cNvSpPr>
          <p:nvPr/>
        </p:nvSpPr>
        <p:spPr bwMode="auto">
          <a:xfrm>
            <a:off x="4611570" y="1590675"/>
            <a:ext cx="1657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High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55219" y="2595479"/>
            <a:ext cx="4114272" cy="1536010"/>
            <a:chOff x="6211770" y="853396"/>
            <a:chExt cx="4114272" cy="153601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9345896" y="853396"/>
              <a:ext cx="980146" cy="33133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11770" y="1743075"/>
              <a:ext cx="2417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Low resolution images </a:t>
              </a:r>
              <a:r>
                <a:rPr lang="en-US" b="1" dirty="0" smtClean="0">
                  <a:solidFill>
                    <a:srgbClr val="FF0000"/>
                  </a:solidFill>
                </a:rPr>
                <a:t>NEED</a:t>
              </a:r>
              <a:r>
                <a:rPr lang="en-US" dirty="0" smtClean="0">
                  <a:solidFill>
                    <a:srgbClr val="FF0000"/>
                  </a:solidFill>
                </a:rPr>
                <a:t> context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motivations for context…</a:t>
            </a:r>
          </a:p>
        </p:txBody>
      </p:sp>
      <p:pic>
        <p:nvPicPr>
          <p:cNvPr id="10598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78068" y="3074988"/>
            <a:ext cx="1543050" cy="1524000"/>
          </a:xfrm>
          <a:noFill/>
          <a:ln/>
        </p:spPr>
      </p:pic>
      <p:sp>
        <p:nvSpPr>
          <p:cNvPr id="1059845" name="Text Box 5"/>
          <p:cNvSpPr txBox="1">
            <a:spLocks noChangeArrowheads="1"/>
          </p:cNvSpPr>
          <p:nvPr/>
        </p:nvSpPr>
        <p:spPr bwMode="auto">
          <a:xfrm>
            <a:off x="3552655" y="4772025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[Antonio Torralba]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05474" name="Object 2"/>
          <p:cNvGraphicFramePr>
            <a:graphicFrameLocks noChangeAspect="1"/>
          </p:cNvGraphicFramePr>
          <p:nvPr/>
        </p:nvGraphicFramePr>
        <p:xfrm>
          <a:off x="2735450" y="2489200"/>
          <a:ext cx="3952875" cy="2695575"/>
        </p:xfrm>
        <a:graphic>
          <a:graphicData uri="http://schemas.openxmlformats.org/presentationml/2006/ole">
            <p:oleObj spid="_x0000_s105474" name="Bitmap Image" r:id="rId3" imgW="3952381" imgH="269595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102854" name="Object 6"/>
          <p:cNvGraphicFramePr>
            <a:graphicFrameLocks noChangeAspect="1"/>
          </p:cNvGraphicFramePr>
          <p:nvPr>
            <p:ph idx="4294967295"/>
          </p:nvPr>
        </p:nvGraphicFramePr>
        <p:xfrm>
          <a:off x="1438275" y="2897188"/>
          <a:ext cx="5089525" cy="1878012"/>
        </p:xfrm>
        <a:graphic>
          <a:graphicData uri="http://schemas.openxmlformats.org/presentationml/2006/ole">
            <p:oleObj spid="_x0000_s53250" name="Bitmap Image" r:id="rId4" imgW="9771429" imgH="2381582" progId="">
              <p:embed/>
            </p:oleObj>
          </a:graphicData>
        </a:graphic>
      </p:graphicFrame>
      <p:sp>
        <p:nvSpPr>
          <p:cNvPr id="1102859" name="Line 11"/>
          <p:cNvSpPr>
            <a:spLocks noChangeShapeType="1"/>
          </p:cNvSpPr>
          <p:nvPr/>
        </p:nvSpPr>
        <p:spPr bwMode="auto">
          <a:xfrm flipV="1">
            <a:off x="6343650" y="4664075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2868" name="Rectangle 20"/>
          <p:cNvSpPr>
            <a:spLocks noChangeArrowheads="1"/>
          </p:cNvSpPr>
          <p:nvPr/>
        </p:nvSpPr>
        <p:spPr bwMode="auto">
          <a:xfrm>
            <a:off x="1798638" y="2936875"/>
            <a:ext cx="4359275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02895" name="Picture 47"/>
          <p:cNvPicPr>
            <a:picLocks noChangeAspect="1" noChangeArrowheads="1"/>
          </p:cNvPicPr>
          <p:nvPr/>
        </p:nvPicPr>
        <p:blipFill>
          <a:blip r:embed="rId5"/>
          <a:srcRect l="65599" t="16893" b="27644"/>
          <a:stretch>
            <a:fillRect/>
          </a:stretch>
        </p:blipFill>
        <p:spPr bwMode="auto">
          <a:xfrm>
            <a:off x="3216275" y="1246188"/>
            <a:ext cx="3373438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2896" name="Text Box 48"/>
          <p:cNvSpPr txBox="1">
            <a:spLocks noChangeArrowheads="1"/>
          </p:cNvSpPr>
          <p:nvPr/>
        </p:nvSpPr>
        <p:spPr bwMode="auto">
          <a:xfrm>
            <a:off x="6908800" y="3556000"/>
            <a:ext cx="2082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>
                <a:latin typeface="Arial Narrow" pitchFamily="1" charset="0"/>
              </a:rPr>
              <a:t>Context &amp; Appearance help each 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9" grpId="0" animBg="1"/>
      <p:bldP spid="1102868" grpId="0" animBg="1"/>
      <p:bldP spid="1102868" grpId="1" animBg="1"/>
      <p:bldP spid="110289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226755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438275" y="2897188"/>
          <a:ext cx="5089525" cy="1878012"/>
        </p:xfrm>
        <a:graphic>
          <a:graphicData uri="http://schemas.openxmlformats.org/presentationml/2006/ole">
            <p:oleObj spid="_x0000_s55298" name="Bitmap Image" r:id="rId3" imgW="9771429" imgH="2381582" progId="">
              <p:embed/>
            </p:oleObj>
          </a:graphicData>
        </a:graphic>
      </p:graphicFrame>
      <p:sp>
        <p:nvSpPr>
          <p:cNvPr id="1226757" name="Line 5"/>
          <p:cNvSpPr>
            <a:spLocks noChangeShapeType="1"/>
          </p:cNvSpPr>
          <p:nvPr/>
        </p:nvSpPr>
        <p:spPr bwMode="auto">
          <a:xfrm flipV="1">
            <a:off x="6143625" y="4659313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6763" name="Rectangle 11"/>
          <p:cNvSpPr>
            <a:spLocks noChangeArrowheads="1"/>
          </p:cNvSpPr>
          <p:nvPr/>
        </p:nvSpPr>
        <p:spPr bwMode="auto">
          <a:xfrm>
            <a:off x="1811338" y="2936875"/>
            <a:ext cx="4117975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6765" name="Rectangle 13"/>
          <p:cNvSpPr>
            <a:spLocks noChangeArrowheads="1"/>
          </p:cNvSpPr>
          <p:nvPr/>
        </p:nvSpPr>
        <p:spPr bwMode="auto">
          <a:xfrm>
            <a:off x="6178550" y="2936875"/>
            <a:ext cx="192088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6766" name="Picture 14"/>
          <p:cNvPicPr>
            <a:picLocks noChangeAspect="1" noChangeArrowheads="1"/>
          </p:cNvPicPr>
          <p:nvPr/>
        </p:nvPicPr>
        <p:blipFill>
          <a:blip r:embed="rId4"/>
          <a:srcRect l="65599" t="16893" b="27644"/>
          <a:stretch>
            <a:fillRect/>
          </a:stretch>
        </p:blipFill>
        <p:spPr bwMode="auto">
          <a:xfrm>
            <a:off x="3216275" y="1246188"/>
            <a:ext cx="3373438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6767" name="Text Box 15"/>
          <p:cNvSpPr txBox="1">
            <a:spLocks noChangeArrowheads="1"/>
          </p:cNvSpPr>
          <p:nvPr/>
        </p:nvSpPr>
        <p:spPr bwMode="auto">
          <a:xfrm>
            <a:off x="6908800" y="3556000"/>
            <a:ext cx="2082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>
                <a:latin typeface="Arial Narrow" pitchFamily="1" charset="0"/>
              </a:rPr>
              <a:t>Appearance hurts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6757" grpId="0" animBg="1"/>
      <p:bldP spid="1226763" grpId="0" animBg="1"/>
      <p:bldP spid="1226765" grpId="0" animBg="1"/>
      <p:bldP spid="12267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227779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438275" y="2897188"/>
          <a:ext cx="5089525" cy="1878012"/>
        </p:xfrm>
        <a:graphic>
          <a:graphicData uri="http://schemas.openxmlformats.org/presentationml/2006/ole">
            <p:oleObj spid="_x0000_s56322" name="Bitmap Image" r:id="rId3" imgW="9771429" imgH="2381582" progId="">
              <p:embed/>
            </p:oleObj>
          </a:graphicData>
        </a:graphic>
      </p:graphicFrame>
      <p:sp>
        <p:nvSpPr>
          <p:cNvPr id="1227780" name="Line 4"/>
          <p:cNvSpPr>
            <a:spLocks noChangeShapeType="1"/>
          </p:cNvSpPr>
          <p:nvPr/>
        </p:nvSpPr>
        <p:spPr bwMode="auto">
          <a:xfrm flipV="1">
            <a:off x="3708400" y="4659313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7781" name="Rectangle 5"/>
          <p:cNvSpPr>
            <a:spLocks noChangeArrowheads="1"/>
          </p:cNvSpPr>
          <p:nvPr/>
        </p:nvSpPr>
        <p:spPr bwMode="auto">
          <a:xfrm>
            <a:off x="1820863" y="2936875"/>
            <a:ext cx="1689100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7782" name="Rectangle 6"/>
          <p:cNvSpPr>
            <a:spLocks noChangeArrowheads="1"/>
          </p:cNvSpPr>
          <p:nvPr/>
        </p:nvSpPr>
        <p:spPr bwMode="auto">
          <a:xfrm>
            <a:off x="3749675" y="2936875"/>
            <a:ext cx="2620963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7783" name="Picture 7"/>
          <p:cNvPicPr>
            <a:picLocks noChangeAspect="1" noChangeArrowheads="1"/>
          </p:cNvPicPr>
          <p:nvPr/>
        </p:nvPicPr>
        <p:blipFill>
          <a:blip r:embed="rId4"/>
          <a:srcRect l="65599" t="16893" b="27644"/>
          <a:stretch>
            <a:fillRect/>
          </a:stretch>
        </p:blipFill>
        <p:spPr bwMode="auto">
          <a:xfrm>
            <a:off x="3216275" y="1246188"/>
            <a:ext cx="3373438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7784" name="Text Box 8"/>
          <p:cNvSpPr txBox="1">
            <a:spLocks noChangeArrowheads="1"/>
          </p:cNvSpPr>
          <p:nvPr/>
        </p:nvSpPr>
        <p:spPr bwMode="auto">
          <a:xfrm>
            <a:off x="6908800" y="3556000"/>
            <a:ext cx="2082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>
                <a:latin typeface="Arial Narrow" pitchFamily="1" charset="0"/>
              </a:rPr>
              <a:t>Context very weak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780" grpId="0" animBg="1"/>
      <p:bldP spid="1227781" grpId="0" animBg="1"/>
      <p:bldP spid="1227782" grpId="0" animBg="1"/>
      <p:bldP spid="122778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225731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438275" y="2897188"/>
          <a:ext cx="5089525" cy="1878012"/>
        </p:xfrm>
        <a:graphic>
          <a:graphicData uri="http://schemas.openxmlformats.org/presentationml/2006/ole">
            <p:oleObj spid="_x0000_s57346" name="Bitmap Image" r:id="rId3" imgW="9771429" imgH="2381582" progId="">
              <p:embed/>
            </p:oleObj>
          </a:graphicData>
        </a:graphic>
      </p:graphicFrame>
      <p:sp>
        <p:nvSpPr>
          <p:cNvPr id="1225732" name="Line 4"/>
          <p:cNvSpPr>
            <a:spLocks noChangeShapeType="1"/>
          </p:cNvSpPr>
          <p:nvPr/>
        </p:nvSpPr>
        <p:spPr bwMode="auto">
          <a:xfrm flipV="1">
            <a:off x="5021263" y="4641850"/>
            <a:ext cx="0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5733" name="Rectangle 5"/>
          <p:cNvSpPr>
            <a:spLocks noChangeArrowheads="1"/>
          </p:cNvSpPr>
          <p:nvPr/>
        </p:nvSpPr>
        <p:spPr bwMode="auto">
          <a:xfrm>
            <a:off x="5032375" y="2936875"/>
            <a:ext cx="1339850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5734" name="Rectangle 6"/>
          <p:cNvSpPr>
            <a:spLocks noChangeArrowheads="1"/>
          </p:cNvSpPr>
          <p:nvPr/>
        </p:nvSpPr>
        <p:spPr bwMode="auto">
          <a:xfrm>
            <a:off x="1797050" y="2933700"/>
            <a:ext cx="3028950" cy="1449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5736" name="Picture 8"/>
          <p:cNvPicPr>
            <a:picLocks noChangeAspect="1" noChangeArrowheads="1"/>
          </p:cNvPicPr>
          <p:nvPr/>
        </p:nvPicPr>
        <p:blipFill>
          <a:blip r:embed="rId4"/>
          <a:srcRect l="65599" t="16893" b="27644"/>
          <a:stretch>
            <a:fillRect/>
          </a:stretch>
        </p:blipFill>
        <p:spPr bwMode="auto">
          <a:xfrm>
            <a:off x="3216275" y="1246188"/>
            <a:ext cx="3373438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5737" name="Text Box 9"/>
          <p:cNvSpPr txBox="1">
            <a:spLocks noChangeArrowheads="1"/>
          </p:cNvSpPr>
          <p:nvPr/>
        </p:nvSpPr>
        <p:spPr bwMode="auto">
          <a:xfrm>
            <a:off x="6908800" y="3556000"/>
            <a:ext cx="2082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>
                <a:latin typeface="Arial Narrow" pitchFamily="1" charset="0"/>
              </a:rPr>
              <a:t>Context makes no difference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5732" grpId="0" animBg="1"/>
      <p:bldP spid="1225733" grpId="0" animBg="1"/>
      <p:bldP spid="1225734" grpId="0" animBg="1"/>
      <p:bldP spid="12257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249283" name="Object 3"/>
          <p:cNvGraphicFramePr>
            <a:graphicFrameLocks noChangeAspect="1"/>
          </p:cNvGraphicFramePr>
          <p:nvPr>
            <p:ph idx="4294967295"/>
          </p:nvPr>
        </p:nvGraphicFramePr>
        <p:xfrm>
          <a:off x="1740835" y="3184525"/>
          <a:ext cx="5651500" cy="1009650"/>
        </p:xfrm>
        <a:graphic>
          <a:graphicData uri="http://schemas.openxmlformats.org/presentationml/2006/ole">
            <p:oleObj spid="_x0000_s58370" name="Bitmap Image" r:id="rId4" imgW="4742857" imgH="6428571" progId="">
              <p:embed/>
            </p:oleObj>
          </a:graphicData>
        </a:graphic>
      </p:graphicFrame>
      <p:graphicFrame>
        <p:nvGraphicFramePr>
          <p:cNvPr id="1249286" name="Object 6"/>
          <p:cNvGraphicFramePr>
            <a:graphicFrameLocks noChangeAspect="1"/>
          </p:cNvGraphicFramePr>
          <p:nvPr/>
        </p:nvGraphicFramePr>
        <p:xfrm>
          <a:off x="1720198" y="2911475"/>
          <a:ext cx="5649912" cy="217488"/>
        </p:xfrm>
        <a:graphic>
          <a:graphicData uri="http://schemas.openxmlformats.org/presentationml/2006/ole">
            <p:oleObj spid="_x0000_s58371" name="Bitmap Image" r:id="rId5" imgW="4742857" imgH="6428571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104900" name="Object 4"/>
          <p:cNvGraphicFramePr>
            <a:graphicFrameLocks noChangeAspect="1"/>
          </p:cNvGraphicFramePr>
          <p:nvPr>
            <p:ph idx="1"/>
          </p:nvPr>
        </p:nvGraphicFramePr>
        <p:xfrm>
          <a:off x="2509948" y="1174555"/>
          <a:ext cx="4043362" cy="5480050"/>
        </p:xfrm>
        <a:graphic>
          <a:graphicData uri="http://schemas.openxmlformats.org/presentationml/2006/ole">
            <p:oleObj spid="_x0000_s60418" name="Bitmap Image" r:id="rId4" imgW="4742857" imgH="6428571" progId="">
              <p:embed/>
            </p:oleObj>
          </a:graphicData>
        </a:graphic>
      </p:graphicFrame>
      <p:sp>
        <p:nvSpPr>
          <p:cNvPr id="1104902" name="AutoShape 6"/>
          <p:cNvSpPr>
            <a:spLocks/>
          </p:cNvSpPr>
          <p:nvPr/>
        </p:nvSpPr>
        <p:spPr bwMode="auto">
          <a:xfrm>
            <a:off x="6618398" y="1339655"/>
            <a:ext cx="174625" cy="2619375"/>
          </a:xfrm>
          <a:prstGeom prst="rightBracket">
            <a:avLst>
              <a:gd name="adj" fmla="val 125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4903" name="AutoShape 7"/>
          <p:cNvSpPr>
            <a:spLocks/>
          </p:cNvSpPr>
          <p:nvPr/>
        </p:nvSpPr>
        <p:spPr bwMode="auto">
          <a:xfrm>
            <a:off x="6627923" y="4028880"/>
            <a:ext cx="165100" cy="1858962"/>
          </a:xfrm>
          <a:prstGeom prst="rightBracket">
            <a:avLst>
              <a:gd name="adj" fmla="val 9383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4904" name="AutoShape 8"/>
          <p:cNvSpPr>
            <a:spLocks/>
          </p:cNvSpPr>
          <p:nvPr/>
        </p:nvSpPr>
        <p:spPr bwMode="auto">
          <a:xfrm>
            <a:off x="6637448" y="5978330"/>
            <a:ext cx="165100" cy="615950"/>
          </a:xfrm>
          <a:prstGeom prst="rightBracket">
            <a:avLst>
              <a:gd name="adj" fmla="val 31090"/>
            </a:avLst>
          </a:prstGeom>
          <a:noFill/>
          <a:ln w="25400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4905" name="Text Box 9"/>
          <p:cNvSpPr txBox="1">
            <a:spLocks noChangeArrowheads="1"/>
          </p:cNvSpPr>
          <p:nvPr/>
        </p:nvSpPr>
        <p:spPr bwMode="auto">
          <a:xfrm>
            <a:off x="6813660" y="4646417"/>
            <a:ext cx="1609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Relative Location</a:t>
            </a:r>
          </a:p>
        </p:txBody>
      </p:sp>
      <p:sp>
        <p:nvSpPr>
          <p:cNvPr id="1104906" name="Text Box 10"/>
          <p:cNvSpPr txBox="1">
            <a:spLocks noChangeArrowheads="1"/>
          </p:cNvSpPr>
          <p:nvPr/>
        </p:nvSpPr>
        <p:spPr bwMode="auto">
          <a:xfrm>
            <a:off x="6802548" y="2611242"/>
            <a:ext cx="1609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Co-occurrence</a:t>
            </a:r>
          </a:p>
        </p:txBody>
      </p:sp>
      <p:sp>
        <p:nvSpPr>
          <p:cNvPr id="1104907" name="Text Box 11"/>
          <p:cNvSpPr txBox="1">
            <a:spLocks noChangeArrowheads="1"/>
          </p:cNvSpPr>
          <p:nvPr/>
        </p:nvSpPr>
        <p:spPr bwMode="auto">
          <a:xfrm>
            <a:off x="6839060" y="6118030"/>
            <a:ext cx="1609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Relative Scale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4902" grpId="0" animBg="1"/>
      <p:bldP spid="1104903" grpId="0" animBg="1"/>
      <p:bldP spid="1104904" grpId="0" animBg="1"/>
      <p:bldP spid="1104905" grpId="0"/>
      <p:bldP spid="1104906" grpId="0"/>
      <p:bldP spid="110490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9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3875" y="1096963"/>
            <a:ext cx="7705725" cy="5480050"/>
          </a:xfrm>
        </p:spPr>
        <p:txBody>
          <a:bodyPr/>
          <a:lstStyle/>
          <a:p>
            <a:r>
              <a:rPr lang="en-US"/>
              <a:t>Failure cases</a:t>
            </a:r>
          </a:p>
        </p:txBody>
      </p:sp>
      <p:graphicFrame>
        <p:nvGraphicFramePr>
          <p:cNvPr id="1106952" name="Object 8"/>
          <p:cNvGraphicFramePr>
            <a:graphicFrameLocks noChangeAspect="1"/>
          </p:cNvGraphicFramePr>
          <p:nvPr/>
        </p:nvGraphicFramePr>
        <p:xfrm>
          <a:off x="4445500" y="3508375"/>
          <a:ext cx="2433638" cy="795338"/>
        </p:xfrm>
        <a:graphic>
          <a:graphicData uri="http://schemas.openxmlformats.org/presentationml/2006/ole">
            <p:oleObj spid="_x0000_s62466" name="Bitmap Image" r:id="rId4" imgW="4944165" imgH="905001" progId="">
              <p:embed/>
            </p:oleObj>
          </a:graphicData>
        </a:graphic>
      </p:graphicFrame>
      <p:graphicFrame>
        <p:nvGraphicFramePr>
          <p:cNvPr id="1106953" name="Object 9"/>
          <p:cNvGraphicFramePr>
            <a:graphicFrameLocks noChangeAspect="1"/>
          </p:cNvGraphicFramePr>
          <p:nvPr/>
        </p:nvGraphicFramePr>
        <p:xfrm>
          <a:off x="1030788" y="2078038"/>
          <a:ext cx="2522537" cy="931862"/>
        </p:xfrm>
        <a:graphic>
          <a:graphicData uri="http://schemas.openxmlformats.org/presentationml/2006/ole">
            <p:oleObj spid="_x0000_s62467" name="Bitmap Image" r:id="rId5" imgW="4944165" imgH="905001" progId="">
              <p:embed/>
            </p:oleObj>
          </a:graphicData>
        </a:graphic>
      </p:graphicFrame>
      <p:graphicFrame>
        <p:nvGraphicFramePr>
          <p:cNvPr id="1106954" name="Object 10"/>
          <p:cNvGraphicFramePr>
            <a:graphicFrameLocks noChangeAspect="1"/>
          </p:cNvGraphicFramePr>
          <p:nvPr/>
        </p:nvGraphicFramePr>
        <p:xfrm>
          <a:off x="1403850" y="5260975"/>
          <a:ext cx="2495550" cy="795338"/>
        </p:xfrm>
        <a:graphic>
          <a:graphicData uri="http://schemas.openxmlformats.org/presentationml/2006/ole">
            <p:oleObj spid="_x0000_s62468" name="Bitmap Image" r:id="rId6" imgW="4944165" imgH="905001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(Machine)</a:t>
            </a:r>
          </a:p>
        </p:txBody>
      </p:sp>
      <p:graphicFrame>
        <p:nvGraphicFramePr>
          <p:cNvPr id="1272891" name="Group 59"/>
          <p:cNvGraphicFramePr>
            <a:graphicFrameLocks noGrp="1"/>
          </p:cNvGraphicFramePr>
          <p:nvPr>
            <p:ph sz="half" idx="2"/>
          </p:nvPr>
        </p:nvGraphicFramePr>
        <p:xfrm>
          <a:off x="3246438" y="2773363"/>
          <a:ext cx="3294062" cy="1584960"/>
        </p:xfrm>
        <a:graphic>
          <a:graphicData uri="http://schemas.openxmlformats.org/drawingml/2006/table">
            <a:tbl>
              <a:tblPr/>
              <a:tblGrid>
                <a:gridCol w="1779587"/>
                <a:gridCol w="798513"/>
                <a:gridCol w="7159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1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MSRC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Corel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Existing (high)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75 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81 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Proposed (high)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Proposed (low)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Tx/>
                        <a:buFont typeface="Webdings" pitchFamily="1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1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72890" name="Rectangle 58"/>
          <p:cNvSpPr>
            <a:spLocks noChangeArrowheads="1"/>
          </p:cNvSpPr>
          <p:nvPr/>
        </p:nvSpPr>
        <p:spPr bwMode="auto">
          <a:xfrm>
            <a:off x="1449388" y="5864225"/>
            <a:ext cx="3125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0" baseline="30000">
                <a:latin typeface="Arial Narrow" pitchFamily="1" charset="0"/>
              </a:rPr>
              <a:t>1 </a:t>
            </a:r>
            <a:r>
              <a:rPr lang="en-US" b="0">
                <a:latin typeface="Arial Narrow" pitchFamily="1" charset="0"/>
              </a:rPr>
              <a:t>[Yang et al., CVPR 2007]</a:t>
            </a:r>
          </a:p>
        </p:txBody>
      </p:sp>
      <p:sp>
        <p:nvSpPr>
          <p:cNvPr id="1272892" name="Rectangle 60"/>
          <p:cNvSpPr>
            <a:spLocks noChangeArrowheads="1"/>
          </p:cNvSpPr>
          <p:nvPr/>
        </p:nvSpPr>
        <p:spPr bwMode="auto">
          <a:xfrm>
            <a:off x="5905500" y="5864225"/>
            <a:ext cx="2884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b="0" baseline="30000">
                <a:latin typeface="Arial Narrow" pitchFamily="1" charset="0"/>
              </a:rPr>
              <a:t>2</a:t>
            </a:r>
            <a:r>
              <a:rPr lang="en-US" b="0">
                <a:latin typeface="Arial Narrow" pitchFamily="1" charset="0"/>
              </a:rPr>
              <a:t> [He et al., ECCV 2006]</a:t>
            </a:r>
          </a:p>
        </p:txBody>
      </p:sp>
      <p:sp>
        <p:nvSpPr>
          <p:cNvPr id="1272894" name="Line 62"/>
          <p:cNvSpPr>
            <a:spLocks noChangeShapeType="1"/>
          </p:cNvSpPr>
          <p:nvPr/>
        </p:nvSpPr>
        <p:spPr bwMode="auto">
          <a:xfrm>
            <a:off x="2714625" y="3333750"/>
            <a:ext cx="4762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2895" name="AutoShape 63"/>
          <p:cNvSpPr>
            <a:spLocks/>
          </p:cNvSpPr>
          <p:nvPr/>
        </p:nvSpPr>
        <p:spPr bwMode="auto">
          <a:xfrm>
            <a:off x="3067050" y="3581400"/>
            <a:ext cx="88900" cy="771525"/>
          </a:xfrm>
          <a:prstGeom prst="leftBrace">
            <a:avLst>
              <a:gd name="adj1" fmla="val 72321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2894" grpId="0" animBg="1"/>
      <p:bldP spid="127289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(Machine)</a:t>
            </a:r>
            <a:endParaRPr lang="en-US" dirty="0"/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2764576" y="2493963"/>
          <a:ext cx="3590925" cy="2686050"/>
        </p:xfrm>
        <a:graphic>
          <a:graphicData uri="http://schemas.openxmlformats.org/presentationml/2006/ole">
            <p:oleObj spid="_x0000_s65538" name="Bitmap Image" r:id="rId3" imgW="3591426" imgH="2685714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motivations for context…</a:t>
            </a:r>
          </a:p>
        </p:txBody>
      </p:sp>
      <p:pic>
        <p:nvPicPr>
          <p:cNvPr id="10608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687593" y="3074988"/>
            <a:ext cx="1524000" cy="1524000"/>
          </a:xfrm>
          <a:noFill/>
          <a:ln/>
        </p:spPr>
      </p:pic>
      <p:sp>
        <p:nvSpPr>
          <p:cNvPr id="1060870" name="Text Box 6"/>
          <p:cNvSpPr txBox="1">
            <a:spLocks noChangeArrowheads="1"/>
          </p:cNvSpPr>
          <p:nvPr/>
        </p:nvSpPr>
        <p:spPr bwMode="auto">
          <a:xfrm>
            <a:off x="3552655" y="4772025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[Antonio Torralba]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dirty="0" smtClean="0"/>
              <a:t>Contributions</a:t>
            </a:r>
          </a:p>
        </p:txBody>
      </p:sp>
      <p:sp>
        <p:nvSpPr>
          <p:cNvPr id="163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Context is most useful when appearance information is weak</a:t>
            </a:r>
          </a:p>
          <a:p>
            <a:endParaRPr lang="en-US" dirty="0" smtClean="0"/>
          </a:p>
          <a:p>
            <a:r>
              <a:rPr lang="en-US" dirty="0" smtClean="0"/>
              <a:t>Low resolution images are an appropriate venue for studying context</a:t>
            </a: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Discussion</a:t>
            </a:r>
          </a:p>
        </p:txBody>
      </p:sp>
      <p:sp>
        <p:nvSpPr>
          <p:cNvPr id="164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Improve appearance or context models to achieve human performance?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Need to improve both appearance and context models</a:t>
            </a:r>
          </a:p>
          <a:p>
            <a:r>
              <a:rPr lang="en-US" dirty="0" smtClean="0"/>
              <a:t>In low resolution images, appearance information is similar for humans and machines</a:t>
            </a:r>
          </a:p>
          <a:p>
            <a:pPr lvl="1"/>
            <a:r>
              <a:rPr lang="en-US" dirty="0" smtClean="0"/>
              <a:t>Hence, appropriate venue for studying context</a:t>
            </a:r>
          </a:p>
          <a:p>
            <a:r>
              <a:rPr lang="en-US" smtClean="0"/>
              <a:t>Achieving human performances need not be the ultimate goal</a:t>
            </a:r>
          </a:p>
        </p:txBody>
      </p:sp>
      <p:pic>
        <p:nvPicPr>
          <p:cNvPr id="16486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8693" y="2102708"/>
            <a:ext cx="3354387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45" name="Oval 5"/>
          <p:cNvSpPr>
            <a:spLocks noChangeArrowheads="1"/>
          </p:cNvSpPr>
          <p:nvPr/>
        </p:nvSpPr>
        <p:spPr bwMode="auto">
          <a:xfrm>
            <a:off x="3520018" y="2612296"/>
            <a:ext cx="481012" cy="25082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8646" name="Oval 6"/>
          <p:cNvSpPr>
            <a:spLocks noChangeArrowheads="1"/>
          </p:cNvSpPr>
          <p:nvPr/>
        </p:nvSpPr>
        <p:spPr bwMode="auto">
          <a:xfrm>
            <a:off x="4374093" y="2331308"/>
            <a:ext cx="481012" cy="3429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8647" name="Oval 7"/>
          <p:cNvSpPr>
            <a:spLocks noChangeArrowheads="1"/>
          </p:cNvSpPr>
          <p:nvPr/>
        </p:nvSpPr>
        <p:spPr bwMode="auto">
          <a:xfrm>
            <a:off x="4850343" y="2205896"/>
            <a:ext cx="508000" cy="415925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8648" name="Text Box 8"/>
          <p:cNvSpPr txBox="1">
            <a:spLocks noChangeArrowheads="1"/>
          </p:cNvSpPr>
          <p:nvPr/>
        </p:nvSpPr>
        <p:spPr bwMode="auto">
          <a:xfrm>
            <a:off x="824443" y="2539271"/>
            <a:ext cx="21161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solidFill>
                  <a:srgbClr val="FF3300"/>
                </a:solidFill>
              </a:rPr>
              <a:t>Need to improve context models</a:t>
            </a:r>
          </a:p>
        </p:txBody>
      </p:sp>
      <p:sp>
        <p:nvSpPr>
          <p:cNvPr id="1648649" name="Text Box 9"/>
          <p:cNvSpPr txBox="1">
            <a:spLocks noChangeArrowheads="1"/>
          </p:cNvSpPr>
          <p:nvPr/>
        </p:nvSpPr>
        <p:spPr bwMode="auto">
          <a:xfrm>
            <a:off x="6240993" y="2147158"/>
            <a:ext cx="24336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>
                <a:solidFill>
                  <a:schemeClr val="accent1"/>
                </a:solidFill>
              </a:rPr>
              <a:t>Need to improve appearance models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45" grpId="0" animBg="1"/>
      <p:bldP spid="1648646" grpId="0" animBg="1"/>
      <p:bldP spid="1648647" grpId="0" animBg="1"/>
      <p:bldP spid="1648648" grpId="0"/>
      <p:bldP spid="16486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Follow up work (PAMI 2011)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Results</a:t>
            </a:r>
          </a:p>
        </p:txBody>
      </p:sp>
      <p:pic>
        <p:nvPicPr>
          <p:cNvPr id="645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303345" y="2160588"/>
            <a:ext cx="4486275" cy="2247900"/>
          </a:xfrm>
          <a:noFill/>
        </p:spPr>
      </p:pic>
      <p:sp>
        <p:nvSpPr>
          <p:cNvPr id="1497095" name="Text Box 7"/>
          <p:cNvSpPr txBox="1">
            <a:spLocks noChangeArrowheads="1"/>
          </p:cNvSpPr>
          <p:nvPr/>
        </p:nvSpPr>
        <p:spPr bwMode="auto">
          <a:xfrm>
            <a:off x="2916120" y="4724400"/>
            <a:ext cx="32956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A: Appearance alone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C: Context alone</a:t>
            </a:r>
          </a:p>
          <a:p>
            <a:pPr algn="l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A+C: Appearance and context</a:t>
            </a:r>
          </a:p>
        </p:txBody>
      </p:sp>
      <p:sp>
        <p:nvSpPr>
          <p:cNvPr id="1497096" name="Line 8"/>
          <p:cNvSpPr>
            <a:spLocks noChangeShapeType="1"/>
          </p:cNvSpPr>
          <p:nvPr/>
        </p:nvSpPr>
        <p:spPr bwMode="auto">
          <a:xfrm flipH="1">
            <a:off x="4668720" y="1743075"/>
            <a:ext cx="9525" cy="24574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7097" name="Text Box 9"/>
          <p:cNvSpPr txBox="1">
            <a:spLocks noChangeArrowheads="1"/>
          </p:cNvSpPr>
          <p:nvPr/>
        </p:nvSpPr>
        <p:spPr bwMode="auto">
          <a:xfrm>
            <a:off x="2744670" y="1590675"/>
            <a:ext cx="1657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Low</a:t>
            </a:r>
          </a:p>
        </p:txBody>
      </p:sp>
      <p:sp>
        <p:nvSpPr>
          <p:cNvPr id="1497098" name="Text Box 10"/>
          <p:cNvSpPr txBox="1">
            <a:spLocks noChangeArrowheads="1"/>
          </p:cNvSpPr>
          <p:nvPr/>
        </p:nvSpPr>
        <p:spPr bwMode="auto">
          <a:xfrm>
            <a:off x="4611570" y="1590675"/>
            <a:ext cx="1657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 Narrow" pitchFamily="34" charset="0"/>
              </a:rPr>
              <a:t>High</a:t>
            </a:r>
          </a:p>
        </p:txBody>
      </p:sp>
      <p:grpSp>
        <p:nvGrpSpPr>
          <p:cNvPr id="2" name="Group 11"/>
          <p:cNvGrpSpPr/>
          <p:nvPr/>
        </p:nvGrpSpPr>
        <p:grpSpPr>
          <a:xfrm>
            <a:off x="773073" y="990510"/>
            <a:ext cx="3147509" cy="2198615"/>
            <a:chOff x="6929624" y="-751573"/>
            <a:chExt cx="3147509" cy="2198615"/>
          </a:xfrm>
        </p:grpSpPr>
        <p:cxnSp>
          <p:nvCxnSpPr>
            <p:cNvPr id="9" name="Straight Arrow Connector 8"/>
            <p:cNvCxnSpPr/>
            <p:nvPr/>
          </p:nvCxnSpPr>
          <p:spPr>
            <a:xfrm rot="16200000" flipH="1">
              <a:off x="9842443" y="1212351"/>
              <a:ext cx="262308" cy="207073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929624" y="-751573"/>
              <a:ext cx="2417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Machine do not leverage contextual information as effectively as humans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85542" y="4835346"/>
            <a:ext cx="241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Are machine missing a source of context?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Sources of Context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Sources of Context: None</a:t>
            </a:r>
            <a:endParaRPr lang="en-US" dirty="0"/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0166" y="2962141"/>
            <a:ext cx="2675943" cy="109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Sources of Context: </a:t>
            </a:r>
            <a:r>
              <a:rPr lang="en-US" dirty="0" err="1" smtClean="0"/>
              <a:t>Cooc</a:t>
            </a:r>
            <a:endParaRPr lang="en-US" dirty="0"/>
          </a:p>
        </p:txBody>
      </p:sp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89057"/>
            <a:ext cx="9144000" cy="76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97757" y="3089057"/>
            <a:ext cx="4520485" cy="7627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089057"/>
            <a:ext cx="4597757" cy="7627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Sources of Context: </a:t>
            </a:r>
            <a:r>
              <a:rPr lang="en-US" dirty="0" err="1" smtClean="0"/>
              <a:t>Rel</a:t>
            </a:r>
            <a:r>
              <a:rPr lang="en-US" dirty="0" smtClean="0"/>
              <a:t>-scale</a:t>
            </a:r>
            <a:endParaRPr lang="en-US" dirty="0"/>
          </a:p>
        </p:txBody>
      </p: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372543"/>
            <a:ext cx="9144000" cy="801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97757" y="3359516"/>
            <a:ext cx="4520485" cy="7627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359664"/>
            <a:ext cx="4597757" cy="76278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Sources of Context: </a:t>
            </a:r>
            <a:r>
              <a:rPr lang="en-US" dirty="0" err="1" smtClean="0"/>
              <a:t>Rel</a:t>
            </a:r>
            <a:r>
              <a:rPr lang="en-US" dirty="0" smtClean="0"/>
              <a:t>-loc</a:t>
            </a:r>
            <a:endParaRPr lang="en-US" dirty="0"/>
          </a:p>
        </p:txBody>
      </p: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427" y="1406009"/>
            <a:ext cx="8686800" cy="43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33362" y="1406009"/>
            <a:ext cx="4520485" cy="43649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77" y="1406009"/>
            <a:ext cx="4520485" cy="43649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Sources of Context: All</a:t>
            </a:r>
            <a:endParaRPr lang="en-US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57" y="1455304"/>
            <a:ext cx="8664265" cy="423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33362" y="1455304"/>
            <a:ext cx="4520485" cy="43156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79" y="1455304"/>
            <a:ext cx="4520485" cy="43156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motivations for context…</a:t>
            </a:r>
          </a:p>
        </p:txBody>
      </p:sp>
      <p:pic>
        <p:nvPicPr>
          <p:cNvPr id="10618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3521"/>
          <a:stretch>
            <a:fillRect/>
          </a:stretch>
        </p:blipFill>
        <p:spPr>
          <a:xfrm>
            <a:off x="3186005" y="3146425"/>
            <a:ext cx="2811463" cy="1381125"/>
          </a:xfrm>
          <a:noFill/>
          <a:ln/>
        </p:spPr>
      </p:pic>
      <p:sp>
        <p:nvSpPr>
          <p:cNvPr id="1061894" name="Text Box 6"/>
          <p:cNvSpPr txBox="1">
            <a:spLocks noChangeArrowheads="1"/>
          </p:cNvSpPr>
          <p:nvPr/>
        </p:nvSpPr>
        <p:spPr bwMode="auto">
          <a:xfrm>
            <a:off x="3195530" y="4772025"/>
            <a:ext cx="2790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[Antonio Torralba]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Sources of Context: All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4672"/>
            <a:ext cx="7559040" cy="28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00789" y="2134672"/>
            <a:ext cx="3772651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2134672"/>
            <a:ext cx="3772651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Sources of Context: Blind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9696"/>
            <a:ext cx="7559040" cy="28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00789" y="2134672"/>
            <a:ext cx="3772651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34672"/>
            <a:ext cx="3772651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Sources of Context: Image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139696"/>
            <a:ext cx="7559040" cy="28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00789" y="2134672"/>
            <a:ext cx="3772651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34672"/>
            <a:ext cx="3772651" cy="2834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Resolution Appearance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321" y="2476365"/>
            <a:ext cx="6885324" cy="235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0885" y="4572671"/>
            <a:ext cx="5357004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14523"/>
            <a:ext cx="535700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4598746"/>
            <a:ext cx="2865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 “Natural” scenes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Bounding boxes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Common pixels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 More void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09588" y="1962150"/>
          <a:ext cx="8124824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09588" y="1962150"/>
          <a:ext cx="8124824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 rot="19687853">
            <a:off x="1183653" y="2912826"/>
            <a:ext cx="1345904" cy="64394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687853">
            <a:off x="4040616" y="3361440"/>
            <a:ext cx="1345904" cy="64394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7490" y="5094317"/>
            <a:ext cx="7571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Co-occurrence information helps in both datasets.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Relative </a:t>
            </a:r>
            <a:r>
              <a:rPr lang="en-US" sz="2400" dirty="0" smtClean="0"/>
              <a:t>location does not help in PASCAL.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MSRC Location Statistics</a:t>
            </a:r>
            <a:endParaRPr lang="en-US" dirty="0"/>
          </a:p>
        </p:txBody>
      </p:sp>
      <p:grpSp>
        <p:nvGrpSpPr>
          <p:cNvPr id="2" name="Group 12"/>
          <p:cNvGrpSpPr/>
          <p:nvPr/>
        </p:nvGrpSpPr>
        <p:grpSpPr>
          <a:xfrm>
            <a:off x="2382591" y="1616966"/>
            <a:ext cx="5334000" cy="4783834"/>
            <a:chOff x="304800" y="321566"/>
            <a:chExt cx="5334000" cy="4783834"/>
          </a:xfrm>
        </p:grpSpPr>
        <p:graphicFrame>
          <p:nvGraphicFramePr>
            <p:cNvPr id="7" name="Chart 6"/>
            <p:cNvGraphicFramePr/>
            <p:nvPr/>
          </p:nvGraphicFramePr>
          <p:xfrm>
            <a:off x="609600" y="23622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381000" y="1676400"/>
              <a:ext cx="5257800" cy="259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4800" y="321566"/>
              <a:ext cx="8382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10" dirty="0" smtClean="0"/>
                <a:t>Building</a:t>
              </a:r>
            </a:p>
            <a:p>
              <a:pPr algn="r"/>
              <a:r>
                <a:rPr lang="en-US" sz="1210" dirty="0" smtClean="0"/>
                <a:t>Grass</a:t>
              </a:r>
            </a:p>
            <a:p>
              <a:pPr algn="r"/>
              <a:r>
                <a:rPr lang="en-US" sz="1210" dirty="0" smtClean="0"/>
                <a:t>Tree</a:t>
              </a:r>
            </a:p>
            <a:p>
              <a:pPr algn="r"/>
              <a:r>
                <a:rPr lang="en-US" sz="1210" dirty="0" smtClean="0"/>
                <a:t>Cow</a:t>
              </a:r>
            </a:p>
            <a:p>
              <a:pPr algn="r"/>
              <a:r>
                <a:rPr lang="en-US" sz="1210" dirty="0" smtClean="0"/>
                <a:t>Sheep</a:t>
              </a:r>
            </a:p>
            <a:p>
              <a:pPr algn="r"/>
              <a:r>
                <a:rPr lang="en-US" sz="1210" dirty="0" smtClean="0"/>
                <a:t>Sky</a:t>
              </a:r>
            </a:p>
            <a:p>
              <a:pPr algn="r"/>
              <a:r>
                <a:rPr lang="en-US" sz="1210" dirty="0" smtClean="0"/>
                <a:t>Aeroplane</a:t>
              </a:r>
            </a:p>
            <a:p>
              <a:pPr algn="r"/>
              <a:r>
                <a:rPr lang="en-US" sz="1210" dirty="0" smtClean="0"/>
                <a:t>Water</a:t>
              </a:r>
            </a:p>
            <a:p>
              <a:pPr algn="r"/>
              <a:r>
                <a:rPr lang="en-US" sz="1210" dirty="0" smtClean="0"/>
                <a:t>Face</a:t>
              </a:r>
            </a:p>
            <a:p>
              <a:pPr algn="r"/>
              <a:r>
                <a:rPr lang="en-US" sz="1210" dirty="0" smtClean="0"/>
                <a:t>Car</a:t>
              </a:r>
            </a:p>
            <a:p>
              <a:pPr algn="r"/>
              <a:r>
                <a:rPr lang="en-US" sz="1210" dirty="0" err="1" smtClean="0"/>
                <a:t>Bicylce</a:t>
              </a:r>
              <a:endParaRPr lang="en-US" sz="1210" dirty="0" smtClean="0"/>
            </a:p>
            <a:p>
              <a:pPr algn="r"/>
              <a:r>
                <a:rPr lang="en-US" sz="1210" dirty="0" smtClean="0"/>
                <a:t>Flower</a:t>
              </a:r>
            </a:p>
            <a:p>
              <a:pPr algn="r"/>
              <a:r>
                <a:rPr lang="en-US" sz="1210" dirty="0" smtClean="0"/>
                <a:t>Sign</a:t>
              </a:r>
            </a:p>
            <a:p>
              <a:pPr algn="r"/>
              <a:r>
                <a:rPr lang="en-US" sz="1210" dirty="0" smtClean="0"/>
                <a:t>Bird</a:t>
              </a:r>
            </a:p>
            <a:p>
              <a:pPr algn="r"/>
              <a:r>
                <a:rPr lang="en-US" sz="1210" dirty="0" smtClean="0"/>
                <a:t>Book</a:t>
              </a:r>
            </a:p>
            <a:p>
              <a:pPr algn="r"/>
              <a:r>
                <a:rPr lang="en-US" sz="1210" dirty="0" smtClean="0"/>
                <a:t>Chair</a:t>
              </a:r>
            </a:p>
            <a:p>
              <a:pPr algn="r"/>
              <a:r>
                <a:rPr lang="en-US" sz="1210" dirty="0" smtClean="0"/>
                <a:t>Road</a:t>
              </a:r>
            </a:p>
            <a:p>
              <a:pPr algn="r"/>
              <a:r>
                <a:rPr lang="en-US" sz="1210" dirty="0" smtClean="0"/>
                <a:t>Cat</a:t>
              </a:r>
            </a:p>
            <a:p>
              <a:pPr algn="r"/>
              <a:r>
                <a:rPr lang="en-US" sz="1210" dirty="0" smtClean="0"/>
                <a:t>Dog</a:t>
              </a:r>
            </a:p>
            <a:p>
              <a:pPr algn="r"/>
              <a:r>
                <a:rPr lang="en-US" sz="1210" dirty="0" smtClean="0"/>
                <a:t>Body</a:t>
              </a:r>
            </a:p>
            <a:p>
              <a:pPr algn="r"/>
              <a:r>
                <a:rPr lang="en-US" sz="1210" dirty="0" smtClean="0"/>
                <a:t>Boat</a:t>
              </a:r>
              <a:endParaRPr lang="en-US" sz="1210" dirty="0"/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4712" y="384048"/>
              <a:ext cx="3886200" cy="388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PASCAL Location Statistics</a:t>
            </a:r>
            <a:endParaRPr lang="en-US" dirty="0"/>
          </a:p>
        </p:txBody>
      </p:sp>
      <p:grpSp>
        <p:nvGrpSpPr>
          <p:cNvPr id="2" name="Group 16"/>
          <p:cNvGrpSpPr/>
          <p:nvPr/>
        </p:nvGrpSpPr>
        <p:grpSpPr>
          <a:xfrm>
            <a:off x="2386584" y="1618488"/>
            <a:ext cx="5638800" cy="4781548"/>
            <a:chOff x="1066800" y="857252"/>
            <a:chExt cx="5638800" cy="4781548"/>
          </a:xfrm>
        </p:grpSpPr>
        <p:graphicFrame>
          <p:nvGraphicFramePr>
            <p:cNvPr id="13" name="Chart 12"/>
            <p:cNvGraphicFramePr/>
            <p:nvPr/>
          </p:nvGraphicFramePr>
          <p:xfrm>
            <a:off x="1600200" y="2895600"/>
            <a:ext cx="44196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Rectangle 13"/>
            <p:cNvSpPr/>
            <p:nvPr/>
          </p:nvSpPr>
          <p:spPr>
            <a:xfrm>
              <a:off x="1447800" y="2057400"/>
              <a:ext cx="5257800" cy="259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66800" y="857252"/>
              <a:ext cx="1066800" cy="381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10" dirty="0" smtClean="0"/>
                <a:t>Aeroplane</a:t>
              </a:r>
            </a:p>
            <a:p>
              <a:pPr algn="r"/>
              <a:r>
                <a:rPr lang="en-US" sz="1210" dirty="0" smtClean="0"/>
                <a:t>Bicycle</a:t>
              </a:r>
            </a:p>
            <a:p>
              <a:pPr algn="r"/>
              <a:r>
                <a:rPr lang="en-US" sz="1210" dirty="0" smtClean="0"/>
                <a:t>Bird</a:t>
              </a:r>
            </a:p>
            <a:p>
              <a:pPr algn="r"/>
              <a:r>
                <a:rPr lang="en-US" sz="1210" dirty="0" smtClean="0"/>
                <a:t>Boat</a:t>
              </a:r>
            </a:p>
            <a:p>
              <a:pPr algn="r"/>
              <a:r>
                <a:rPr lang="en-US" sz="1210" dirty="0" smtClean="0"/>
                <a:t>Bottle</a:t>
              </a:r>
            </a:p>
            <a:p>
              <a:pPr algn="r"/>
              <a:r>
                <a:rPr lang="en-US" sz="1210" dirty="0" smtClean="0"/>
                <a:t>Bus</a:t>
              </a:r>
            </a:p>
            <a:p>
              <a:pPr algn="r"/>
              <a:r>
                <a:rPr lang="en-US" sz="1210" dirty="0" smtClean="0"/>
                <a:t>Car</a:t>
              </a:r>
            </a:p>
            <a:p>
              <a:pPr algn="r"/>
              <a:r>
                <a:rPr lang="en-US" sz="1210" dirty="0" smtClean="0"/>
                <a:t>Cat</a:t>
              </a:r>
            </a:p>
            <a:p>
              <a:pPr algn="r"/>
              <a:r>
                <a:rPr lang="en-US" sz="1210" dirty="0" smtClean="0"/>
                <a:t>Chair</a:t>
              </a:r>
            </a:p>
            <a:p>
              <a:pPr algn="r"/>
              <a:r>
                <a:rPr lang="en-US" sz="1210" dirty="0" smtClean="0"/>
                <a:t>Cow</a:t>
              </a:r>
            </a:p>
            <a:p>
              <a:pPr algn="r"/>
              <a:r>
                <a:rPr lang="en-US" sz="1210" dirty="0" smtClean="0"/>
                <a:t>Dining table</a:t>
              </a:r>
            </a:p>
            <a:p>
              <a:pPr algn="r"/>
              <a:r>
                <a:rPr lang="en-US" sz="1210" dirty="0" smtClean="0"/>
                <a:t>Dog</a:t>
              </a:r>
            </a:p>
            <a:p>
              <a:pPr algn="r"/>
              <a:r>
                <a:rPr lang="en-US" sz="1210" dirty="0" smtClean="0"/>
                <a:t>Horse</a:t>
              </a:r>
            </a:p>
            <a:p>
              <a:pPr algn="r"/>
              <a:r>
                <a:rPr lang="en-US" sz="1210" dirty="0" smtClean="0"/>
                <a:t>Motorbike</a:t>
              </a:r>
            </a:p>
            <a:p>
              <a:pPr algn="r"/>
              <a:r>
                <a:rPr lang="en-US" sz="1210" dirty="0" smtClean="0"/>
                <a:t>Person</a:t>
              </a:r>
            </a:p>
            <a:p>
              <a:pPr algn="r"/>
              <a:r>
                <a:rPr lang="en-US" sz="1210" dirty="0" smtClean="0"/>
                <a:t>Potted plant</a:t>
              </a:r>
            </a:p>
            <a:p>
              <a:pPr algn="r"/>
              <a:r>
                <a:rPr lang="en-US" sz="1210" dirty="0" smtClean="0"/>
                <a:t>Sheep</a:t>
              </a:r>
            </a:p>
            <a:p>
              <a:pPr algn="r"/>
              <a:r>
                <a:rPr lang="en-US" sz="1210" dirty="0" smtClean="0"/>
                <a:t>Sofa</a:t>
              </a:r>
            </a:p>
            <a:p>
              <a:pPr algn="r"/>
              <a:r>
                <a:rPr lang="en-US" sz="1210" dirty="0" smtClean="0"/>
                <a:t>Train</a:t>
              </a:r>
            </a:p>
            <a:p>
              <a:pPr algn="r"/>
              <a:r>
                <a:rPr lang="en-US" sz="1210" dirty="0" smtClean="0"/>
                <a:t>TV / monitor</a:t>
              </a:r>
              <a:endParaRPr lang="en-US" sz="1210" dirty="0"/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30552" y="914400"/>
              <a:ext cx="3730752" cy="3730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09588" y="1962150"/>
          <a:ext cx="8124824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ircular Arrow 7"/>
          <p:cNvSpPr/>
          <p:nvPr/>
        </p:nvSpPr>
        <p:spPr>
          <a:xfrm>
            <a:off x="1790163" y="2562895"/>
            <a:ext cx="785611" cy="1056067"/>
          </a:xfrm>
          <a:prstGeom prst="circular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7490" y="5094317"/>
            <a:ext cx="7571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Relative scale information does not help across the board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motivations for context…</a:t>
            </a:r>
          </a:p>
        </p:txBody>
      </p:sp>
      <p:pic>
        <p:nvPicPr>
          <p:cNvPr id="1062915" name="Picture 3"/>
          <p:cNvPicPr>
            <a:picLocks noChangeAspect="1" noChangeArrowheads="1"/>
          </p:cNvPicPr>
          <p:nvPr/>
        </p:nvPicPr>
        <p:blipFill>
          <a:blip r:embed="rId2"/>
          <a:srcRect l="33296"/>
          <a:stretch>
            <a:fillRect/>
          </a:stretch>
        </p:blipFill>
        <p:spPr bwMode="auto">
          <a:xfrm>
            <a:off x="3165368" y="3138488"/>
            <a:ext cx="2820987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62916" name="Oval 4"/>
          <p:cNvSpPr>
            <a:spLocks noChangeArrowheads="1"/>
          </p:cNvSpPr>
          <p:nvPr/>
        </p:nvSpPr>
        <p:spPr bwMode="auto">
          <a:xfrm rot="16200000">
            <a:off x="3786080" y="3800475"/>
            <a:ext cx="304800" cy="533400"/>
          </a:xfrm>
          <a:prstGeom prst="ellips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17" name="Oval 5"/>
          <p:cNvSpPr>
            <a:spLocks noChangeArrowheads="1"/>
          </p:cNvSpPr>
          <p:nvPr/>
        </p:nvSpPr>
        <p:spPr bwMode="auto">
          <a:xfrm rot="16200000">
            <a:off x="5071955" y="4114800"/>
            <a:ext cx="304800" cy="533400"/>
          </a:xfrm>
          <a:prstGeom prst="ellips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18" name="Rectangle 6"/>
          <p:cNvSpPr>
            <a:spLocks noChangeArrowheads="1"/>
          </p:cNvSpPr>
          <p:nvPr/>
        </p:nvSpPr>
        <p:spPr bwMode="auto">
          <a:xfrm rot="16200000">
            <a:off x="3166955" y="3981450"/>
            <a:ext cx="7620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19" name="Rectangle 7"/>
          <p:cNvSpPr>
            <a:spLocks noChangeArrowheads="1"/>
          </p:cNvSpPr>
          <p:nvPr/>
        </p:nvSpPr>
        <p:spPr bwMode="auto">
          <a:xfrm>
            <a:off x="3643205" y="3648075"/>
            <a:ext cx="6096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0" name="Rectangle 8"/>
          <p:cNvSpPr>
            <a:spLocks noChangeArrowheads="1"/>
          </p:cNvSpPr>
          <p:nvPr/>
        </p:nvSpPr>
        <p:spPr bwMode="auto">
          <a:xfrm rot="16200000">
            <a:off x="4033730" y="3905250"/>
            <a:ext cx="609600" cy="3048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1" name="Rectangle 9"/>
          <p:cNvSpPr>
            <a:spLocks noChangeArrowheads="1"/>
          </p:cNvSpPr>
          <p:nvPr/>
        </p:nvSpPr>
        <p:spPr bwMode="auto">
          <a:xfrm>
            <a:off x="3652730" y="4191000"/>
            <a:ext cx="609600" cy="3238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2" name="Rectangle 10"/>
          <p:cNvSpPr>
            <a:spLocks noChangeArrowheads="1"/>
          </p:cNvSpPr>
          <p:nvPr/>
        </p:nvSpPr>
        <p:spPr bwMode="auto">
          <a:xfrm>
            <a:off x="4938605" y="3943350"/>
            <a:ext cx="6096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3" name="Rectangle 11"/>
          <p:cNvSpPr>
            <a:spLocks noChangeArrowheads="1"/>
          </p:cNvSpPr>
          <p:nvPr/>
        </p:nvSpPr>
        <p:spPr bwMode="auto">
          <a:xfrm rot="16200000">
            <a:off x="5424380" y="3933825"/>
            <a:ext cx="609600" cy="5524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4" name="Rectangle 12"/>
          <p:cNvSpPr>
            <a:spLocks noChangeArrowheads="1"/>
          </p:cNvSpPr>
          <p:nvPr/>
        </p:nvSpPr>
        <p:spPr bwMode="auto">
          <a:xfrm rot="10800000">
            <a:off x="3220930" y="3067050"/>
            <a:ext cx="2784475" cy="838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5" name="Rectangle 13"/>
          <p:cNvSpPr>
            <a:spLocks noChangeArrowheads="1"/>
          </p:cNvSpPr>
          <p:nvPr/>
        </p:nvSpPr>
        <p:spPr bwMode="auto">
          <a:xfrm>
            <a:off x="4938605" y="3752850"/>
            <a:ext cx="609600" cy="3048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6" name="Rectangle 14"/>
          <p:cNvSpPr>
            <a:spLocks noChangeArrowheads="1"/>
          </p:cNvSpPr>
          <p:nvPr/>
        </p:nvSpPr>
        <p:spPr bwMode="auto">
          <a:xfrm>
            <a:off x="4938605" y="4514850"/>
            <a:ext cx="609600" cy="76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7" name="Rectangle 15"/>
          <p:cNvSpPr>
            <a:spLocks noChangeArrowheads="1"/>
          </p:cNvSpPr>
          <p:nvPr/>
        </p:nvSpPr>
        <p:spPr bwMode="auto">
          <a:xfrm>
            <a:off x="4786205" y="4210050"/>
            <a:ext cx="228600" cy="762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8" name="Rectangle 16"/>
          <p:cNvSpPr>
            <a:spLocks noChangeArrowheads="1"/>
          </p:cNvSpPr>
          <p:nvPr/>
        </p:nvSpPr>
        <p:spPr bwMode="auto">
          <a:xfrm>
            <a:off x="5395805" y="4191000"/>
            <a:ext cx="228600" cy="762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29" name="Rectangle 17"/>
          <p:cNvSpPr>
            <a:spLocks noChangeArrowheads="1"/>
          </p:cNvSpPr>
          <p:nvPr/>
        </p:nvSpPr>
        <p:spPr bwMode="auto">
          <a:xfrm rot="16200000">
            <a:off x="2604187" y="3637756"/>
            <a:ext cx="1447800" cy="30638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30" name="Rectangle 18"/>
          <p:cNvSpPr>
            <a:spLocks noChangeArrowheads="1"/>
          </p:cNvSpPr>
          <p:nvPr/>
        </p:nvSpPr>
        <p:spPr bwMode="auto">
          <a:xfrm rot="16200000">
            <a:off x="4281380" y="3800475"/>
            <a:ext cx="609600" cy="8191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2935" name="Text Box 23"/>
          <p:cNvSpPr txBox="1">
            <a:spLocks noChangeArrowheads="1"/>
          </p:cNvSpPr>
          <p:nvPr/>
        </p:nvSpPr>
        <p:spPr bwMode="auto">
          <a:xfrm>
            <a:off x="3195530" y="4772025"/>
            <a:ext cx="2790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[Antonio Torralba]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09588" y="1962150"/>
          <a:ext cx="8124824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ircular Arrow 7"/>
          <p:cNvSpPr/>
          <p:nvPr/>
        </p:nvSpPr>
        <p:spPr>
          <a:xfrm>
            <a:off x="2079936" y="2382592"/>
            <a:ext cx="785611" cy="1056067"/>
          </a:xfrm>
          <a:prstGeom prst="circular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7490" y="5094317"/>
            <a:ext cx="7571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Relative scale information does not help across the board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09588" y="1962150"/>
          <a:ext cx="8124824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 rot="19687853">
            <a:off x="2518657" y="2732697"/>
            <a:ext cx="807441" cy="64394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687853">
            <a:off x="5400615" y="2971133"/>
            <a:ext cx="794337" cy="64394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3074" y="5094317"/>
            <a:ext cx="7886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Our choice</a:t>
            </a:r>
            <a:r>
              <a:rPr lang="en-US" sz="2400" dirty="0" smtClean="0"/>
              <a:t> of visualization does </a:t>
            </a:r>
            <a:r>
              <a:rPr lang="en-US" sz="2400" dirty="0" smtClean="0"/>
              <a:t>not affect performance in MSRC.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509588" y="1962150"/>
          <a:ext cx="8124824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/>
          <p:cNvSpPr/>
          <p:nvPr/>
        </p:nvSpPr>
        <p:spPr>
          <a:xfrm rot="19687853">
            <a:off x="2729248" y="2568124"/>
            <a:ext cx="1430843" cy="64394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687853">
            <a:off x="5706836" y="2716307"/>
            <a:ext cx="1174187" cy="64394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3074" y="5025287"/>
            <a:ext cx="7886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There is information in the “void” (unlabeled) pixels! 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73074" y="5563709"/>
            <a:ext cx="79137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We leverage </a:t>
            </a:r>
            <a:r>
              <a:rPr lang="en-US" sz="2400" dirty="0" smtClean="0"/>
              <a:t>this cue for object detection</a:t>
            </a:r>
          </a:p>
          <a:p>
            <a:pPr algn="ctr"/>
            <a:r>
              <a:rPr lang="en-US" dirty="0" err="1" smtClean="0"/>
              <a:t>Congcong</a:t>
            </a:r>
            <a:r>
              <a:rPr lang="en-US" dirty="0" smtClean="0"/>
              <a:t> Li, Devi Parikh and </a:t>
            </a:r>
            <a:r>
              <a:rPr lang="en-US" dirty="0" err="1" smtClean="0"/>
              <a:t>Tsuhan</a:t>
            </a:r>
            <a:r>
              <a:rPr lang="en-US" dirty="0" smtClean="0"/>
              <a:t> Chen.</a:t>
            </a:r>
          </a:p>
          <a:p>
            <a:pPr algn="ctr"/>
            <a:r>
              <a:rPr lang="en-US" dirty="0" smtClean="0"/>
              <a:t>Extracting </a:t>
            </a:r>
            <a:r>
              <a:rPr lang="en-US" dirty="0" smtClean="0"/>
              <a:t>Adaptive Contextual Cues from Unlabeled </a:t>
            </a:r>
            <a:r>
              <a:rPr lang="en-US" dirty="0" smtClean="0"/>
              <a:t>Regions, ICCV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 smtClean="0"/>
              <a:t>MUCH more interesting analysis and findings in the PAMI 2011 paper: 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 smtClean="0"/>
              <a:t>Exploring Tiny Images: The Roles of Appearance and Contextual Information for Machine and Human Object Recognition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However…</a:t>
            </a:r>
          </a:p>
        </p:txBody>
      </p:sp>
      <p:pic>
        <p:nvPicPr>
          <p:cNvPr id="1065995" name="Picture 11" descr="Database"/>
          <p:cNvPicPr>
            <a:picLocks noChangeAspect="1" noChangeArrowheads="1"/>
          </p:cNvPicPr>
          <p:nvPr/>
        </p:nvPicPr>
        <p:blipFill>
          <a:blip r:embed="rId2"/>
          <a:srcRect l="162" t="894" r="20326" b="6377"/>
          <a:stretch>
            <a:fillRect/>
          </a:stretch>
        </p:blipFill>
        <p:spPr bwMode="auto">
          <a:xfrm>
            <a:off x="1911460" y="1520825"/>
            <a:ext cx="5168900" cy="3443288"/>
          </a:xfrm>
          <a:prstGeom prst="rect">
            <a:avLst/>
          </a:prstGeom>
          <a:noFill/>
        </p:spPr>
      </p:pic>
      <p:sp>
        <p:nvSpPr>
          <p:cNvPr id="1065996" name="Text Box 12"/>
          <p:cNvSpPr txBox="1">
            <a:spLocks noChangeArrowheads="1"/>
          </p:cNvSpPr>
          <p:nvPr/>
        </p:nvSpPr>
        <p:spPr bwMode="auto">
          <a:xfrm>
            <a:off x="884348" y="5357813"/>
            <a:ext cx="7380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 Narrow" pitchFamily="1" charset="0"/>
              </a:rPr>
              <a:t>Let’s look at it more carefully…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9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 appearance</a:t>
            </a:r>
          </a:p>
        </p:txBody>
      </p:sp>
      <p:pic>
        <p:nvPicPr>
          <p:cNvPr id="1036291" name="Picture 3"/>
          <p:cNvPicPr>
            <a:picLocks noChangeAspect="1" noChangeArrowheads="1"/>
          </p:cNvPicPr>
          <p:nvPr/>
        </p:nvPicPr>
        <p:blipFill>
          <a:blip r:embed="rId2"/>
          <a:srcRect l="19231" t="28206" r="26923" b="30769"/>
          <a:stretch>
            <a:fillRect/>
          </a:stretch>
        </p:blipFill>
        <p:spPr bwMode="auto">
          <a:xfrm>
            <a:off x="6038850" y="2681288"/>
            <a:ext cx="1143000" cy="652462"/>
          </a:xfrm>
          <a:prstGeom prst="rect">
            <a:avLst/>
          </a:prstGeom>
          <a:noFill/>
        </p:spPr>
      </p:pic>
      <p:pic>
        <p:nvPicPr>
          <p:cNvPr id="1036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9350" y="3810000"/>
            <a:ext cx="1485900" cy="1981200"/>
          </a:xfrm>
          <a:prstGeom prst="rect">
            <a:avLst/>
          </a:prstGeom>
          <a:noFill/>
        </p:spPr>
      </p:pic>
      <p:pic>
        <p:nvPicPr>
          <p:cNvPr id="10362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3300" y="4408488"/>
            <a:ext cx="2398713" cy="1601787"/>
          </a:xfrm>
          <a:prstGeom prst="rect">
            <a:avLst/>
          </a:prstGeom>
          <a:noFill/>
        </p:spPr>
      </p:pic>
      <p:pic>
        <p:nvPicPr>
          <p:cNvPr id="1036294" name="Picture 6"/>
          <p:cNvPicPr>
            <a:picLocks noChangeAspect="1" noChangeArrowheads="1"/>
          </p:cNvPicPr>
          <p:nvPr/>
        </p:nvPicPr>
        <p:blipFill>
          <a:blip r:embed="rId5"/>
          <a:srcRect l="4175" t="1582" r="5637" b="7278"/>
          <a:stretch>
            <a:fillRect/>
          </a:stretch>
        </p:blipFill>
        <p:spPr bwMode="auto">
          <a:xfrm>
            <a:off x="2695575" y="2343150"/>
            <a:ext cx="762000" cy="457200"/>
          </a:xfrm>
          <a:prstGeom prst="rect">
            <a:avLst/>
          </a:prstGeom>
          <a:noFill/>
        </p:spPr>
      </p:pic>
      <p:pic>
        <p:nvPicPr>
          <p:cNvPr id="10362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5550" y="3962400"/>
            <a:ext cx="1676400" cy="2209800"/>
          </a:xfrm>
          <a:prstGeom prst="rect">
            <a:avLst/>
          </a:prstGeom>
          <a:noFill/>
        </p:spPr>
      </p:pic>
      <p:sp>
        <p:nvSpPr>
          <p:cNvPr id="1036297" name="Rectangle 9"/>
          <p:cNvSpPr>
            <a:spLocks noChangeArrowheads="1"/>
          </p:cNvSpPr>
          <p:nvPr/>
        </p:nvSpPr>
        <p:spPr bwMode="auto">
          <a:xfrm>
            <a:off x="7067550" y="4305300"/>
            <a:ext cx="139700" cy="2095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2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Appearance + Context</a:t>
            </a:r>
          </a:p>
        </p:txBody>
      </p:sp>
      <p:graphicFrame>
        <p:nvGraphicFramePr>
          <p:cNvPr id="1037315" name="Object 3"/>
          <p:cNvGraphicFramePr>
            <a:graphicFrameLocks/>
          </p:cNvGraphicFramePr>
          <p:nvPr/>
        </p:nvGraphicFramePr>
        <p:xfrm>
          <a:off x="2266950" y="1752600"/>
          <a:ext cx="2362200" cy="1600200"/>
        </p:xfrm>
        <a:graphic>
          <a:graphicData uri="http://schemas.openxmlformats.org/presentationml/2006/ole">
            <p:oleObj spid="_x0000_s22530" name="Bitmap Image" r:id="rId4" imgW="3258005" imgH="2161905" progId="">
              <p:embed/>
            </p:oleObj>
          </a:graphicData>
        </a:graphic>
      </p:graphicFrame>
      <p:graphicFrame>
        <p:nvGraphicFramePr>
          <p:cNvPr id="1037316" name="Object 4"/>
          <p:cNvGraphicFramePr>
            <a:graphicFrameLocks noChangeAspect="1"/>
          </p:cNvGraphicFramePr>
          <p:nvPr/>
        </p:nvGraphicFramePr>
        <p:xfrm>
          <a:off x="2266950" y="4114800"/>
          <a:ext cx="2362200" cy="1600200"/>
        </p:xfrm>
        <a:graphic>
          <a:graphicData uri="http://schemas.openxmlformats.org/presentationml/2006/ole">
            <p:oleObj spid="_x0000_s22531" name="Bitmap Image" r:id="rId5" imgW="3048426" imgH="2000000" progId="">
              <p:embed/>
            </p:oleObj>
          </a:graphicData>
        </a:graphic>
      </p:graphicFrame>
      <p:graphicFrame>
        <p:nvGraphicFramePr>
          <p:cNvPr id="1037317" name="Object 5"/>
          <p:cNvGraphicFramePr>
            <a:graphicFrameLocks noChangeAspect="1"/>
          </p:cNvGraphicFramePr>
          <p:nvPr/>
        </p:nvGraphicFramePr>
        <p:xfrm>
          <a:off x="6000750" y="1752600"/>
          <a:ext cx="2209800" cy="1676400"/>
        </p:xfrm>
        <a:graphic>
          <a:graphicData uri="http://schemas.openxmlformats.org/presentationml/2006/ole">
            <p:oleObj spid="_x0000_s22532" name="Bitmap Image" r:id="rId6" imgW="3048426" imgH="2285714" progId="">
              <p:embed/>
            </p:oleObj>
          </a:graphicData>
        </a:graphic>
      </p:graphicFrame>
      <p:graphicFrame>
        <p:nvGraphicFramePr>
          <p:cNvPr id="1037318" name="Object 6"/>
          <p:cNvGraphicFramePr>
            <a:graphicFrameLocks noChangeAspect="1"/>
          </p:cNvGraphicFramePr>
          <p:nvPr/>
        </p:nvGraphicFramePr>
        <p:xfrm>
          <a:off x="6305550" y="3962400"/>
          <a:ext cx="1676400" cy="2209800"/>
        </p:xfrm>
        <a:graphic>
          <a:graphicData uri="http://schemas.openxmlformats.org/presentationml/2006/ole">
            <p:oleObj spid="_x0000_s22533" name="Bitmap Image" r:id="rId7" imgW="2285714" imgH="3048426" progId="">
              <p:embed/>
            </p:oleObj>
          </a:graphicData>
        </a:graphic>
      </p:graphicFrame>
      <p:sp>
        <p:nvSpPr>
          <p:cNvPr id="1037321" name="Rectangle 9"/>
          <p:cNvSpPr>
            <a:spLocks noChangeArrowheads="1"/>
          </p:cNvSpPr>
          <p:nvPr/>
        </p:nvSpPr>
        <p:spPr bwMode="auto">
          <a:xfrm>
            <a:off x="7067550" y="4305300"/>
            <a:ext cx="139700" cy="2095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826</Words>
  <Application>Microsoft Macintosh PowerPoint</Application>
  <PresentationFormat>On-screen Show (4:3)</PresentationFormat>
  <Paragraphs>264</Paragraphs>
  <Slides>63</Slides>
  <Notes>20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Office Theme</vt:lpstr>
      <vt:lpstr>Bitmap Image</vt:lpstr>
      <vt:lpstr>Equation</vt:lpstr>
      <vt:lpstr>Roles of Appearance and Contextual Information</vt:lpstr>
      <vt:lpstr>When?</vt:lpstr>
      <vt:lpstr>Popular motivations for context…</vt:lpstr>
      <vt:lpstr>Popular motivations for context…</vt:lpstr>
      <vt:lpstr>Popular motivations for context…</vt:lpstr>
      <vt:lpstr>Popular motivations for context…</vt:lpstr>
      <vt:lpstr>However…</vt:lpstr>
      <vt:lpstr>Object appearance</vt:lpstr>
      <vt:lpstr>Appearance + Context</vt:lpstr>
      <vt:lpstr>Blind recognition</vt:lpstr>
      <vt:lpstr>Low resolution</vt:lpstr>
      <vt:lpstr>High resolution</vt:lpstr>
      <vt:lpstr>Blind recognition</vt:lpstr>
      <vt:lpstr>Appearance + Context</vt:lpstr>
      <vt:lpstr>When?</vt:lpstr>
      <vt:lpstr>Set-up</vt:lpstr>
      <vt:lpstr>Low resolution: Appearance</vt:lpstr>
      <vt:lpstr>Low resolution: Context</vt:lpstr>
      <vt:lpstr>Low resolution: Appearance + Context</vt:lpstr>
      <vt:lpstr>High resolution: Appearance</vt:lpstr>
      <vt:lpstr>High resolution: Context</vt:lpstr>
      <vt:lpstr>High resolution: Appearance + Context</vt:lpstr>
      <vt:lpstr>Related work</vt:lpstr>
      <vt:lpstr>Machines</vt:lpstr>
      <vt:lpstr>Machines</vt:lpstr>
      <vt:lpstr>Machines</vt:lpstr>
      <vt:lpstr>Results</vt:lpstr>
      <vt:lpstr>Results</vt:lpstr>
      <vt:lpstr>Results</vt:lpstr>
      <vt:lpstr>Results</vt:lpstr>
      <vt:lpstr>Results (Machine)</vt:lpstr>
      <vt:lpstr>Results (Machine)</vt:lpstr>
      <vt:lpstr>Results (Machine)</vt:lpstr>
      <vt:lpstr>Results (Machine)</vt:lpstr>
      <vt:lpstr>Results (Machine)</vt:lpstr>
      <vt:lpstr>Results (Machine)</vt:lpstr>
      <vt:lpstr>Results (Machine)</vt:lpstr>
      <vt:lpstr>Results (Machine)</vt:lpstr>
      <vt:lpstr>Results (Machine)</vt:lpstr>
      <vt:lpstr>Contributions</vt:lpstr>
      <vt:lpstr>Discussion</vt:lpstr>
      <vt:lpstr>Follow up work (PAMI 2011)</vt:lpstr>
      <vt:lpstr>Results</vt:lpstr>
      <vt:lpstr>Different Sources of Context</vt:lpstr>
      <vt:lpstr>Different Sources of Context: None</vt:lpstr>
      <vt:lpstr>Different Sources of Context: Cooc</vt:lpstr>
      <vt:lpstr>Different Sources of Context: Rel-scale</vt:lpstr>
      <vt:lpstr>Different Sources of Context: Rel-loc</vt:lpstr>
      <vt:lpstr>Different Sources of Context: All</vt:lpstr>
      <vt:lpstr>Different Sources of Context: All</vt:lpstr>
      <vt:lpstr>Different Sources of Context: Blind</vt:lpstr>
      <vt:lpstr>Different Sources of Context: Image</vt:lpstr>
      <vt:lpstr>High Resolution Appearance</vt:lpstr>
      <vt:lpstr>PASCAL</vt:lpstr>
      <vt:lpstr>Results</vt:lpstr>
      <vt:lpstr>Results</vt:lpstr>
      <vt:lpstr>MSRC Location Statistics</vt:lpstr>
      <vt:lpstr>PASCAL Location Statistics</vt:lpstr>
      <vt:lpstr>Results</vt:lpstr>
      <vt:lpstr>Results</vt:lpstr>
      <vt:lpstr>Results</vt:lpstr>
      <vt:lpstr>Results</vt:lpstr>
      <vt:lpstr>Slide 63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do we need context?</dc:title>
  <dc:creator>Devi Parikh</dc:creator>
  <cp:lastModifiedBy>Devi Parikh</cp:lastModifiedBy>
  <cp:revision>6</cp:revision>
  <dcterms:created xsi:type="dcterms:W3CDTF">2012-01-12T19:51:24Z</dcterms:created>
  <dcterms:modified xsi:type="dcterms:W3CDTF">2012-01-12T19:58:04Z</dcterms:modified>
</cp:coreProperties>
</file>